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Montserrat" panose="00000500000000000000" pitchFamily="2" charset="0"/>
      <p:regular r:id="rId22"/>
    </p:embeddedFont>
    <p:embeddedFont>
      <p:font typeface="Montserrat Bold" panose="020B0604020202020204" charset="0"/>
      <p:regular r:id="rId23"/>
    </p:embeddedFont>
    <p:embeddedFont>
      <p:font typeface="Open Sans" panose="020B0606030504020204" pitchFamily="34" charset="0"/>
      <p:regular r:id="rId24"/>
    </p:embeddedFont>
    <p:embeddedFont>
      <p:font typeface="Open Sans Bold" panose="020B0604020202020204" charset="0"/>
      <p:regular r:id="rId25"/>
    </p:embeddedFont>
    <p:embeddedFont>
      <p:font typeface="Poppi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61" r="-561"/>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775649" y="8797009"/>
            <a:ext cx="283334" cy="2833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91680" y="9301438"/>
            <a:ext cx="1971124" cy="19711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355893" y="1544562"/>
            <a:ext cx="223236" cy="2232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902014" y="1259345"/>
            <a:ext cx="8241986" cy="7768309"/>
          </a:xfrm>
          <a:custGeom>
            <a:avLst/>
            <a:gdLst/>
            <a:ahLst/>
            <a:cxnLst/>
            <a:rect l="l" t="t" r="r" b="b"/>
            <a:pathLst>
              <a:path w="8241986" h="7768309">
                <a:moveTo>
                  <a:pt x="0" y="0"/>
                </a:moveTo>
                <a:lnTo>
                  <a:pt x="8241986" y="0"/>
                </a:lnTo>
                <a:lnTo>
                  <a:pt x="8241986" y="7768310"/>
                </a:lnTo>
                <a:lnTo>
                  <a:pt x="0" y="7768310"/>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8275443" y="1124237"/>
            <a:ext cx="8983857" cy="1063888"/>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MODEL BULDING</a:t>
            </a:r>
          </a:p>
        </p:txBody>
      </p:sp>
      <p:sp>
        <p:nvSpPr>
          <p:cNvPr id="13" name="TextBox 13"/>
          <p:cNvSpPr txBox="1"/>
          <p:nvPr/>
        </p:nvSpPr>
        <p:spPr>
          <a:xfrm>
            <a:off x="8784260" y="2540000"/>
            <a:ext cx="7571632" cy="5540375"/>
          </a:xfrm>
          <a:prstGeom prst="rect">
            <a:avLst/>
          </a:prstGeom>
        </p:spPr>
        <p:txBody>
          <a:bodyPr lIns="0" tIns="0" rIns="0" bIns="0" rtlCol="0" anchor="t">
            <a:spAutoFit/>
          </a:bodyPr>
          <a:lstStyle/>
          <a:p>
            <a:pPr marL="431801" lvl="1" indent="-215900" algn="l">
              <a:lnSpc>
                <a:spcPts val="3400"/>
              </a:lnSpc>
              <a:spcBef>
                <a:spcPct val="0"/>
              </a:spcBef>
              <a:buFont typeface="Arial"/>
              <a:buChar char="•"/>
            </a:pPr>
            <a:r>
              <a:rPr lang="en-US" sz="2000" b="1">
                <a:solidFill>
                  <a:srgbClr val="4EA46A">
                    <a:alpha val="80000"/>
                  </a:srgbClr>
                </a:solidFill>
                <a:latin typeface="Montserrat Bold"/>
                <a:ea typeface="Montserrat Bold"/>
                <a:cs typeface="Montserrat Bold"/>
                <a:sym typeface="Montserrat Bold"/>
              </a:rPr>
              <a:t>M</a:t>
            </a:r>
            <a:r>
              <a:rPr lang="en-US" sz="2000" b="1" u="none" strike="noStrike">
                <a:solidFill>
                  <a:srgbClr val="4EA46A">
                    <a:alpha val="80000"/>
                  </a:srgbClr>
                </a:solidFill>
                <a:latin typeface="Montserrat Bold"/>
                <a:ea typeface="Montserrat Bold"/>
                <a:cs typeface="Montserrat Bold"/>
                <a:sym typeface="Montserrat Bold"/>
              </a:rPr>
              <a:t>odel Training:  </a:t>
            </a:r>
            <a:r>
              <a:rPr lang="en-US" sz="2000" u="none" strike="noStrike">
                <a:solidFill>
                  <a:srgbClr val="E9E9E9">
                    <a:alpha val="80000"/>
                  </a:srgbClr>
                </a:solidFill>
                <a:latin typeface="Montserrat"/>
                <a:ea typeface="Montserrat"/>
                <a:cs typeface="Montserrat"/>
                <a:sym typeface="Montserrat"/>
              </a:rPr>
              <a:t>Trained base models including Logistic Regression, Decision Tree, Random Forest, SVC, XGBoost, and CatBoost on the preprocessed dataset to establish initial performance.</a:t>
            </a:r>
          </a:p>
          <a:p>
            <a:pPr marL="431801" lvl="1" indent="-215900" algn="l">
              <a:lnSpc>
                <a:spcPts val="3400"/>
              </a:lnSpc>
              <a:spcBef>
                <a:spcPct val="0"/>
              </a:spcBef>
              <a:buFont typeface="Arial"/>
              <a:buChar char="•"/>
            </a:pPr>
            <a:r>
              <a:rPr lang="en-US" sz="2000" b="1" u="none" strike="noStrike">
                <a:solidFill>
                  <a:srgbClr val="4EA46A">
                    <a:alpha val="80000"/>
                  </a:srgbClr>
                </a:solidFill>
                <a:latin typeface="Montserrat Bold"/>
                <a:ea typeface="Montserrat Bold"/>
                <a:cs typeface="Montserrat Bold"/>
                <a:sym typeface="Montserrat Bold"/>
              </a:rPr>
              <a:t>Hyperparameter Tuning:</a:t>
            </a:r>
            <a:r>
              <a:rPr lang="en-US" sz="2000" u="none" strike="noStrike">
                <a:solidFill>
                  <a:srgbClr val="FFFFFF">
                    <a:alpha val="80000"/>
                  </a:srgbClr>
                </a:solidFill>
                <a:latin typeface="Montserrat"/>
                <a:ea typeface="Montserrat"/>
                <a:cs typeface="Montserrat"/>
                <a:sym typeface="Montserrat"/>
              </a:rPr>
              <a:t> Used GridSearchCV to optimize Random Forest, selecting n_estimators=300 and max_depth=None, improving accuracy from 96% (base) to 97% (tuned).</a:t>
            </a:r>
          </a:p>
          <a:p>
            <a:pPr marL="431801" lvl="1" indent="-215900" algn="l">
              <a:lnSpc>
                <a:spcPts val="3400"/>
              </a:lnSpc>
              <a:spcBef>
                <a:spcPct val="0"/>
              </a:spcBef>
              <a:buFont typeface="Arial"/>
              <a:buChar char="•"/>
            </a:pPr>
            <a:r>
              <a:rPr lang="en-US" sz="2000" b="1" u="none" strike="noStrike">
                <a:solidFill>
                  <a:srgbClr val="4EA46A">
                    <a:alpha val="80000"/>
                  </a:srgbClr>
                </a:solidFill>
                <a:latin typeface="Montserrat Bold"/>
                <a:ea typeface="Montserrat Bold"/>
                <a:cs typeface="Montserrat Bold"/>
                <a:sym typeface="Montserrat Bold"/>
              </a:rPr>
              <a:t>Feature Importance:</a:t>
            </a:r>
            <a:r>
              <a:rPr lang="en-US" sz="2000" u="none" strike="noStrike">
                <a:solidFill>
                  <a:srgbClr val="FFFFFF">
                    <a:alpha val="80000"/>
                  </a:srgbClr>
                </a:solidFill>
                <a:latin typeface="Montserrat"/>
                <a:ea typeface="Montserrat"/>
                <a:cs typeface="Montserrat"/>
                <a:sym typeface="Montserrat"/>
              </a:rPr>
              <a:t> Identified </a:t>
            </a:r>
            <a:r>
              <a:rPr lang="en-US" sz="2000" u="none" strike="noStrike">
                <a:solidFill>
                  <a:srgbClr val="C1FF72">
                    <a:alpha val="80000"/>
                  </a:srgbClr>
                </a:solidFill>
                <a:latin typeface="Montserrat"/>
                <a:ea typeface="Montserrat"/>
                <a:cs typeface="Montserrat"/>
                <a:sym typeface="Montserrat"/>
              </a:rPr>
              <a:t>EmailClicks</a:t>
            </a:r>
            <a:r>
              <a:rPr lang="en-US" sz="2000" u="none" strike="noStrike">
                <a:solidFill>
                  <a:srgbClr val="FFFFFF">
                    <a:alpha val="80000"/>
                  </a:srgbClr>
                </a:solidFill>
                <a:latin typeface="Montserrat"/>
                <a:ea typeface="Montserrat"/>
                <a:cs typeface="Montserrat"/>
                <a:sym typeface="Montserrat"/>
              </a:rPr>
              <a:t>, </a:t>
            </a:r>
            <a:r>
              <a:rPr lang="en-US" sz="2000" u="none" strike="noStrike">
                <a:solidFill>
                  <a:srgbClr val="C1FF72">
                    <a:alpha val="80000"/>
                  </a:srgbClr>
                </a:solidFill>
                <a:latin typeface="Montserrat"/>
                <a:ea typeface="Montserrat"/>
                <a:cs typeface="Montserrat"/>
                <a:sym typeface="Montserrat"/>
              </a:rPr>
              <a:t>TimeOnSite_Bin</a:t>
            </a:r>
            <a:r>
              <a:rPr lang="en-US" sz="2000" u="none" strike="noStrike">
                <a:solidFill>
                  <a:srgbClr val="FFFFFF">
                    <a:alpha val="80000"/>
                  </a:srgbClr>
                </a:solidFill>
                <a:latin typeface="Montserrat"/>
                <a:ea typeface="Montserrat"/>
                <a:cs typeface="Montserrat"/>
                <a:sym typeface="Montserrat"/>
              </a:rPr>
              <a:t>, and </a:t>
            </a:r>
            <a:r>
              <a:rPr lang="en-US" sz="2000" u="none" strike="noStrike">
                <a:solidFill>
                  <a:srgbClr val="C1FF72">
                    <a:alpha val="80000"/>
                  </a:srgbClr>
                </a:solidFill>
                <a:latin typeface="Montserrat"/>
                <a:ea typeface="Montserrat"/>
                <a:cs typeface="Montserrat"/>
                <a:sym typeface="Montserrat"/>
              </a:rPr>
              <a:t>PreviousPurchases </a:t>
            </a:r>
            <a:r>
              <a:rPr lang="en-US" sz="2000" u="none" strike="noStrike">
                <a:solidFill>
                  <a:srgbClr val="FFFFFF">
                    <a:alpha val="80000"/>
                  </a:srgbClr>
                </a:solidFill>
                <a:latin typeface="Montserrat"/>
                <a:ea typeface="Montserrat"/>
                <a:cs typeface="Montserrat"/>
                <a:sym typeface="Montserrat"/>
              </a:rPr>
              <a:t>as top predictors, guiding campaign focus on engaged customers.</a:t>
            </a:r>
          </a:p>
          <a:p>
            <a:pPr marL="0" lvl="0" indent="0" algn="l">
              <a:lnSpc>
                <a:spcPts val="3400"/>
              </a:lnSpc>
              <a:spcBef>
                <a:spcPct val="0"/>
              </a:spcBef>
            </a:pPr>
            <a:endParaRPr lang="en-US" sz="2000" u="none" strike="noStrike">
              <a:solidFill>
                <a:srgbClr val="FFFFFF">
                  <a:alpha val="80000"/>
                </a:srgbClr>
              </a:solidFill>
              <a:latin typeface="Montserrat"/>
              <a:ea typeface="Montserrat"/>
              <a:cs typeface="Montserrat"/>
              <a:sym typeface="Montserrat"/>
            </a:endParaRPr>
          </a:p>
        </p:txBody>
      </p:sp>
      <p:grpSp>
        <p:nvGrpSpPr>
          <p:cNvPr id="14" name="Group 14"/>
          <p:cNvGrpSpPr/>
          <p:nvPr/>
        </p:nvGrpSpPr>
        <p:grpSpPr>
          <a:xfrm>
            <a:off x="16519557" y="9585819"/>
            <a:ext cx="1568962" cy="490349"/>
            <a:chOff x="0" y="0"/>
            <a:chExt cx="2091949" cy="653799"/>
          </a:xfrm>
        </p:grpSpPr>
        <p:grpSp>
          <p:nvGrpSpPr>
            <p:cNvPr id="15" name="Group 15"/>
            <p:cNvGrpSpPr/>
            <p:nvPr/>
          </p:nvGrpSpPr>
          <p:grpSpPr>
            <a:xfrm>
              <a:off x="0" y="0"/>
              <a:ext cx="2091949" cy="653799"/>
              <a:chOff x="0" y="0"/>
              <a:chExt cx="689230" cy="215406"/>
            </a:xfrm>
          </p:grpSpPr>
          <p:sp>
            <p:nvSpPr>
              <p:cNvPr id="16" name="Freeform 16"/>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7" name="TextBox 17"/>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19" name="TextBox 19"/>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211177" y="0"/>
            <a:ext cx="11865647" cy="10287000"/>
          </a:xfrm>
          <a:custGeom>
            <a:avLst/>
            <a:gdLst/>
            <a:ahLst/>
            <a:cxnLst/>
            <a:rect l="l" t="t" r="r" b="b"/>
            <a:pathLst>
              <a:path w="11865647" h="10287000">
                <a:moveTo>
                  <a:pt x="0" y="0"/>
                </a:moveTo>
                <a:lnTo>
                  <a:pt x="11865646" y="0"/>
                </a:lnTo>
                <a:lnTo>
                  <a:pt x="11865646" y="10287000"/>
                </a:lnTo>
                <a:lnTo>
                  <a:pt x="0" y="10287000"/>
                </a:lnTo>
                <a:lnTo>
                  <a:pt x="0" y="0"/>
                </a:lnTo>
                <a:close/>
              </a:path>
            </a:pathLst>
          </a:custGeom>
          <a:blipFill>
            <a:blip r:embed="rId2"/>
            <a:stretch>
              <a:fillRect t="-5928" b="-1198"/>
            </a:stretch>
          </a:blipFill>
        </p:spPr>
        <p:txBody>
          <a:bodyPr/>
          <a:lstStyle/>
          <a:p>
            <a:endParaRPr lang="en-US"/>
          </a:p>
        </p:txBody>
      </p:sp>
      <p:grpSp>
        <p:nvGrpSpPr>
          <p:cNvPr id="3" name="Group 3"/>
          <p:cNvGrpSpPr/>
          <p:nvPr/>
        </p:nvGrpSpPr>
        <p:grpSpPr>
          <a:xfrm>
            <a:off x="16519557" y="9585819"/>
            <a:ext cx="1568962" cy="490349"/>
            <a:chOff x="0" y="0"/>
            <a:chExt cx="2091949" cy="653799"/>
          </a:xfrm>
        </p:grpSpPr>
        <p:grpSp>
          <p:nvGrpSpPr>
            <p:cNvPr id="4" name="Group 4"/>
            <p:cNvGrpSpPr/>
            <p:nvPr/>
          </p:nvGrpSpPr>
          <p:grpSpPr>
            <a:xfrm>
              <a:off x="0" y="0"/>
              <a:ext cx="2091949" cy="653799"/>
              <a:chOff x="0" y="0"/>
              <a:chExt cx="689230" cy="215406"/>
            </a:xfrm>
          </p:grpSpPr>
          <p:sp>
            <p:nvSpPr>
              <p:cNvPr id="5" name="Freeform 5"/>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6" name="TextBox 6"/>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7" name="Freeform 7"/>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8" name="TextBox 8"/>
          <p:cNvSpPr txBox="1"/>
          <p:nvPr/>
        </p:nvSpPr>
        <p:spPr>
          <a:xfrm>
            <a:off x="258310"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109740" y="1028700"/>
            <a:ext cx="6068519" cy="1523527"/>
          </a:xfrm>
          <a:prstGeom prst="rect">
            <a:avLst/>
          </a:prstGeom>
        </p:spPr>
        <p:txBody>
          <a:bodyPr lIns="0" tIns="0" rIns="0" bIns="0" rtlCol="0" anchor="t">
            <a:spAutoFit/>
          </a:bodyPr>
          <a:lstStyle/>
          <a:p>
            <a:pPr algn="l">
              <a:lnSpc>
                <a:spcPts val="6019"/>
              </a:lnSpc>
            </a:pPr>
            <a:r>
              <a:rPr lang="en-US" sz="5016" b="1">
                <a:solidFill>
                  <a:srgbClr val="FFFFFF"/>
                </a:solidFill>
                <a:latin typeface="Montserrat Bold"/>
                <a:ea typeface="Montserrat Bold"/>
                <a:cs typeface="Montserrat Bold"/>
                <a:sym typeface="Montserrat Bold"/>
              </a:rPr>
              <a:t>Evaluation Matrix</a:t>
            </a:r>
          </a:p>
          <a:p>
            <a:pPr algn="l">
              <a:lnSpc>
                <a:spcPts val="6019"/>
              </a:lnSpc>
            </a:pPr>
            <a:endParaRPr lang="en-US" sz="5016" b="1">
              <a:solidFill>
                <a:srgbClr val="FFFFFF"/>
              </a:solidFill>
              <a:latin typeface="Montserrat Bold"/>
              <a:ea typeface="Montserrat Bold"/>
              <a:cs typeface="Montserrat Bold"/>
              <a:sym typeface="Montserrat Bold"/>
            </a:endParaRPr>
          </a:p>
        </p:txBody>
      </p:sp>
      <p:grpSp>
        <p:nvGrpSpPr>
          <p:cNvPr id="3" name="Group 3"/>
          <p:cNvGrpSpPr/>
          <p:nvPr/>
        </p:nvGrpSpPr>
        <p:grpSpPr>
          <a:xfrm>
            <a:off x="1298166" y="8330035"/>
            <a:ext cx="223236" cy="22323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6914144" y="4949440"/>
            <a:ext cx="345156" cy="3451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6684564" y="9301438"/>
            <a:ext cx="1971124" cy="19711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1028700" y="2345052"/>
            <a:ext cx="8369860" cy="5553933"/>
          </a:xfrm>
          <a:custGeom>
            <a:avLst/>
            <a:gdLst/>
            <a:ahLst/>
            <a:cxnLst/>
            <a:rect l="l" t="t" r="r" b="b"/>
            <a:pathLst>
              <a:path w="8369860" h="5553933">
                <a:moveTo>
                  <a:pt x="0" y="0"/>
                </a:moveTo>
                <a:lnTo>
                  <a:pt x="8369860" y="0"/>
                </a:lnTo>
                <a:lnTo>
                  <a:pt x="8369860" y="5553933"/>
                </a:lnTo>
                <a:lnTo>
                  <a:pt x="0" y="5553933"/>
                </a:lnTo>
                <a:lnTo>
                  <a:pt x="0" y="0"/>
                </a:lnTo>
                <a:close/>
              </a:path>
            </a:pathLst>
          </a:custGeom>
          <a:blipFill>
            <a:blip r:embed="rId2"/>
            <a:stretch>
              <a:fillRect l="-105" t="-15339"/>
            </a:stretch>
          </a:blipFill>
        </p:spPr>
        <p:txBody>
          <a:bodyPr/>
          <a:lstStyle/>
          <a:p>
            <a:endParaRPr lang="en-US"/>
          </a:p>
        </p:txBody>
      </p:sp>
      <p:sp>
        <p:nvSpPr>
          <p:cNvPr id="13" name="Freeform 13"/>
          <p:cNvSpPr/>
          <p:nvPr/>
        </p:nvSpPr>
        <p:spPr>
          <a:xfrm>
            <a:off x="9717005" y="1883137"/>
            <a:ext cx="7542295" cy="6558517"/>
          </a:xfrm>
          <a:custGeom>
            <a:avLst/>
            <a:gdLst/>
            <a:ahLst/>
            <a:cxnLst/>
            <a:rect l="l" t="t" r="r" b="b"/>
            <a:pathLst>
              <a:path w="7542295" h="6558517">
                <a:moveTo>
                  <a:pt x="0" y="0"/>
                </a:moveTo>
                <a:lnTo>
                  <a:pt x="7542295" y="0"/>
                </a:lnTo>
                <a:lnTo>
                  <a:pt x="7542295" y="6558517"/>
                </a:lnTo>
                <a:lnTo>
                  <a:pt x="0" y="6558517"/>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16519557" y="9585819"/>
            <a:ext cx="1568962" cy="490349"/>
            <a:chOff x="0" y="0"/>
            <a:chExt cx="2091949" cy="653799"/>
          </a:xfrm>
        </p:grpSpPr>
        <p:grpSp>
          <p:nvGrpSpPr>
            <p:cNvPr id="15" name="Group 15"/>
            <p:cNvGrpSpPr/>
            <p:nvPr/>
          </p:nvGrpSpPr>
          <p:grpSpPr>
            <a:xfrm>
              <a:off x="0" y="0"/>
              <a:ext cx="2091949" cy="653799"/>
              <a:chOff x="0" y="0"/>
              <a:chExt cx="689230" cy="215406"/>
            </a:xfrm>
          </p:grpSpPr>
          <p:sp>
            <p:nvSpPr>
              <p:cNvPr id="16" name="Freeform 16"/>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7" name="TextBox 17"/>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4"/>
              <a:stretch>
                <a:fillRect/>
              </a:stretch>
            </a:blipFill>
          </p:spPr>
          <p:txBody>
            <a:bodyPr/>
            <a:lstStyle/>
            <a:p>
              <a:endParaRPr lang="en-US"/>
            </a:p>
          </p:txBody>
        </p:sp>
      </p:grpSp>
      <p:sp>
        <p:nvSpPr>
          <p:cNvPr id="19" name="TextBox 19"/>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45079" y="2565690"/>
            <a:ext cx="4873111" cy="3317338"/>
          </a:xfrm>
          <a:custGeom>
            <a:avLst/>
            <a:gdLst/>
            <a:ahLst/>
            <a:cxnLst/>
            <a:rect l="l" t="t" r="r" b="b"/>
            <a:pathLst>
              <a:path w="4873111" h="3317338">
                <a:moveTo>
                  <a:pt x="0" y="0"/>
                </a:moveTo>
                <a:lnTo>
                  <a:pt x="4873111" y="0"/>
                </a:lnTo>
                <a:lnTo>
                  <a:pt x="4873111" y="3317337"/>
                </a:lnTo>
                <a:lnTo>
                  <a:pt x="0" y="3317337"/>
                </a:lnTo>
                <a:lnTo>
                  <a:pt x="0" y="0"/>
                </a:lnTo>
                <a:close/>
              </a:path>
            </a:pathLst>
          </a:custGeom>
          <a:blipFill>
            <a:blip r:embed="rId2"/>
            <a:stretch>
              <a:fillRect/>
            </a:stretch>
          </a:blipFill>
        </p:spPr>
        <p:txBody>
          <a:bodyPr/>
          <a:lstStyle/>
          <a:p>
            <a:endParaRPr lang="en-US"/>
          </a:p>
        </p:txBody>
      </p:sp>
      <p:sp>
        <p:nvSpPr>
          <p:cNvPr id="3" name="Freeform 3"/>
          <p:cNvSpPr/>
          <p:nvPr/>
        </p:nvSpPr>
        <p:spPr>
          <a:xfrm>
            <a:off x="6514348" y="2565690"/>
            <a:ext cx="5208302" cy="3317338"/>
          </a:xfrm>
          <a:custGeom>
            <a:avLst/>
            <a:gdLst/>
            <a:ahLst/>
            <a:cxnLst/>
            <a:rect l="l" t="t" r="r" b="b"/>
            <a:pathLst>
              <a:path w="5208302" h="3317338">
                <a:moveTo>
                  <a:pt x="0" y="0"/>
                </a:moveTo>
                <a:lnTo>
                  <a:pt x="5208302" y="0"/>
                </a:lnTo>
                <a:lnTo>
                  <a:pt x="5208302" y="3317337"/>
                </a:lnTo>
                <a:lnTo>
                  <a:pt x="0" y="3317337"/>
                </a:lnTo>
                <a:lnTo>
                  <a:pt x="0" y="0"/>
                </a:lnTo>
                <a:close/>
              </a:path>
            </a:pathLst>
          </a:custGeom>
          <a:blipFill>
            <a:blip r:embed="rId3"/>
            <a:stretch>
              <a:fillRect/>
            </a:stretch>
          </a:blipFill>
        </p:spPr>
        <p:txBody>
          <a:bodyPr/>
          <a:lstStyle/>
          <a:p>
            <a:endParaRPr lang="en-US"/>
          </a:p>
        </p:txBody>
      </p:sp>
      <p:sp>
        <p:nvSpPr>
          <p:cNvPr id="4" name="Freeform 4"/>
          <p:cNvSpPr/>
          <p:nvPr/>
        </p:nvSpPr>
        <p:spPr>
          <a:xfrm>
            <a:off x="12451118" y="2565690"/>
            <a:ext cx="4991803" cy="3317338"/>
          </a:xfrm>
          <a:custGeom>
            <a:avLst/>
            <a:gdLst/>
            <a:ahLst/>
            <a:cxnLst/>
            <a:rect l="l" t="t" r="r" b="b"/>
            <a:pathLst>
              <a:path w="4991803" h="3317338">
                <a:moveTo>
                  <a:pt x="0" y="0"/>
                </a:moveTo>
                <a:lnTo>
                  <a:pt x="4991803" y="0"/>
                </a:lnTo>
                <a:lnTo>
                  <a:pt x="4991803" y="3317337"/>
                </a:lnTo>
                <a:lnTo>
                  <a:pt x="0" y="3317337"/>
                </a:lnTo>
                <a:lnTo>
                  <a:pt x="0" y="0"/>
                </a:lnTo>
                <a:close/>
              </a:path>
            </a:pathLst>
          </a:custGeom>
          <a:blipFill>
            <a:blip r:embed="rId4"/>
            <a:stretch>
              <a:fillRect/>
            </a:stretch>
          </a:blipFill>
        </p:spPr>
        <p:txBody>
          <a:bodyPr/>
          <a:lstStyle/>
          <a:p>
            <a:endParaRPr lang="en-US"/>
          </a:p>
        </p:txBody>
      </p:sp>
      <p:sp>
        <p:nvSpPr>
          <p:cNvPr id="5" name="Freeform 5"/>
          <p:cNvSpPr/>
          <p:nvPr/>
        </p:nvSpPr>
        <p:spPr>
          <a:xfrm>
            <a:off x="3625292" y="6658254"/>
            <a:ext cx="11037417" cy="1550458"/>
          </a:xfrm>
          <a:custGeom>
            <a:avLst/>
            <a:gdLst/>
            <a:ahLst/>
            <a:cxnLst/>
            <a:rect l="l" t="t" r="r" b="b"/>
            <a:pathLst>
              <a:path w="11037417" h="1550458">
                <a:moveTo>
                  <a:pt x="0" y="0"/>
                </a:moveTo>
                <a:lnTo>
                  <a:pt x="11037416" y="0"/>
                </a:lnTo>
                <a:lnTo>
                  <a:pt x="11037416" y="1550457"/>
                </a:lnTo>
                <a:lnTo>
                  <a:pt x="0" y="155045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227348" y="1028700"/>
            <a:ext cx="11817526" cy="761764"/>
          </a:xfrm>
          <a:prstGeom prst="rect">
            <a:avLst/>
          </a:prstGeom>
        </p:spPr>
        <p:txBody>
          <a:bodyPr lIns="0" tIns="0" rIns="0" bIns="0" rtlCol="0" anchor="t">
            <a:spAutoFit/>
          </a:bodyPr>
          <a:lstStyle/>
          <a:p>
            <a:pPr algn="l">
              <a:lnSpc>
                <a:spcPts val="6019"/>
              </a:lnSpc>
            </a:pPr>
            <a:r>
              <a:rPr lang="en-US" sz="5016" b="1">
                <a:solidFill>
                  <a:srgbClr val="FFFFFF"/>
                </a:solidFill>
                <a:latin typeface="Montserrat Bold"/>
                <a:ea typeface="Montserrat Bold"/>
                <a:cs typeface="Montserrat Bold"/>
                <a:sym typeface="Montserrat Bold"/>
              </a:rPr>
              <a:t>Evalution (Without Preprocessing)</a:t>
            </a:r>
          </a:p>
        </p:txBody>
      </p:sp>
      <p:grpSp>
        <p:nvGrpSpPr>
          <p:cNvPr id="7" name="Group 7"/>
          <p:cNvGrpSpPr/>
          <p:nvPr/>
        </p:nvGrpSpPr>
        <p:grpSpPr>
          <a:xfrm>
            <a:off x="16519557" y="9585819"/>
            <a:ext cx="1568962" cy="490349"/>
            <a:chOff x="0" y="0"/>
            <a:chExt cx="2091949" cy="653799"/>
          </a:xfrm>
        </p:grpSpPr>
        <p:grpSp>
          <p:nvGrpSpPr>
            <p:cNvPr id="8" name="Group 8"/>
            <p:cNvGrpSpPr/>
            <p:nvPr/>
          </p:nvGrpSpPr>
          <p:grpSpPr>
            <a:xfrm>
              <a:off x="0" y="0"/>
              <a:ext cx="2091949" cy="653799"/>
              <a:chOff x="0" y="0"/>
              <a:chExt cx="689230" cy="215406"/>
            </a:xfrm>
          </p:grpSpPr>
          <p:sp>
            <p:nvSpPr>
              <p:cNvPr id="9" name="Freeform 9"/>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0" name="TextBox 10"/>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6"/>
              <a:stretch>
                <a:fillRect/>
              </a:stretch>
            </a:blipFill>
          </p:spPr>
          <p:txBody>
            <a:bodyPr/>
            <a:lstStyle/>
            <a:p>
              <a:endParaRPr lang="en-US"/>
            </a:p>
          </p:txBody>
        </p:sp>
      </p:grpSp>
      <p:sp>
        <p:nvSpPr>
          <p:cNvPr id="12" name="TextBox 12"/>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grpSp>
        <p:nvGrpSpPr>
          <p:cNvPr id="13" name="Group 13"/>
          <p:cNvGrpSpPr/>
          <p:nvPr/>
        </p:nvGrpSpPr>
        <p:grpSpPr>
          <a:xfrm>
            <a:off x="1254367" y="8594705"/>
            <a:ext cx="425077" cy="4250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418546" y="8807243"/>
            <a:ext cx="1971124" cy="19711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7166390" y="-774081"/>
            <a:ext cx="1971124" cy="19711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17017844" y="1028700"/>
            <a:ext cx="425077" cy="42507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423899" y="1790464"/>
            <a:ext cx="4725331" cy="2382946"/>
          </a:xfrm>
          <a:custGeom>
            <a:avLst/>
            <a:gdLst/>
            <a:ahLst/>
            <a:cxnLst/>
            <a:rect l="l" t="t" r="r" b="b"/>
            <a:pathLst>
              <a:path w="4725331" h="2382946">
                <a:moveTo>
                  <a:pt x="0" y="0"/>
                </a:moveTo>
                <a:lnTo>
                  <a:pt x="4725331" y="0"/>
                </a:lnTo>
                <a:lnTo>
                  <a:pt x="4725331" y="2382945"/>
                </a:lnTo>
                <a:lnTo>
                  <a:pt x="0" y="2382945"/>
                </a:lnTo>
                <a:lnTo>
                  <a:pt x="0" y="0"/>
                </a:lnTo>
                <a:close/>
              </a:path>
            </a:pathLst>
          </a:custGeom>
          <a:blipFill>
            <a:blip r:embed="rId2"/>
            <a:stretch>
              <a:fillRect/>
            </a:stretch>
          </a:blipFill>
        </p:spPr>
        <p:txBody>
          <a:bodyPr/>
          <a:lstStyle/>
          <a:p>
            <a:endParaRPr lang="en-US"/>
          </a:p>
        </p:txBody>
      </p:sp>
      <p:sp>
        <p:nvSpPr>
          <p:cNvPr id="3" name="Freeform 3"/>
          <p:cNvSpPr/>
          <p:nvPr/>
        </p:nvSpPr>
        <p:spPr>
          <a:xfrm>
            <a:off x="2423899" y="5545533"/>
            <a:ext cx="5355281" cy="3712767"/>
          </a:xfrm>
          <a:custGeom>
            <a:avLst/>
            <a:gdLst/>
            <a:ahLst/>
            <a:cxnLst/>
            <a:rect l="l" t="t" r="r" b="b"/>
            <a:pathLst>
              <a:path w="5355281" h="3712767">
                <a:moveTo>
                  <a:pt x="0" y="0"/>
                </a:moveTo>
                <a:lnTo>
                  <a:pt x="5355282" y="0"/>
                </a:lnTo>
                <a:lnTo>
                  <a:pt x="5355282" y="3712767"/>
                </a:lnTo>
                <a:lnTo>
                  <a:pt x="0" y="3712767"/>
                </a:lnTo>
                <a:lnTo>
                  <a:pt x="0" y="0"/>
                </a:lnTo>
                <a:close/>
              </a:path>
            </a:pathLst>
          </a:custGeom>
          <a:blipFill>
            <a:blip r:embed="rId3"/>
            <a:stretch>
              <a:fillRect/>
            </a:stretch>
          </a:blipFill>
        </p:spPr>
        <p:txBody>
          <a:bodyPr/>
          <a:lstStyle/>
          <a:p>
            <a:endParaRPr lang="en-US"/>
          </a:p>
        </p:txBody>
      </p:sp>
      <p:sp>
        <p:nvSpPr>
          <p:cNvPr id="4" name="Freeform 4"/>
          <p:cNvSpPr/>
          <p:nvPr/>
        </p:nvSpPr>
        <p:spPr>
          <a:xfrm>
            <a:off x="9928559" y="2035916"/>
            <a:ext cx="6944321" cy="3107584"/>
          </a:xfrm>
          <a:custGeom>
            <a:avLst/>
            <a:gdLst/>
            <a:ahLst/>
            <a:cxnLst/>
            <a:rect l="l" t="t" r="r" b="b"/>
            <a:pathLst>
              <a:path w="6944321" h="3107584">
                <a:moveTo>
                  <a:pt x="0" y="0"/>
                </a:moveTo>
                <a:lnTo>
                  <a:pt x="6944321" y="0"/>
                </a:lnTo>
                <a:lnTo>
                  <a:pt x="6944321" y="3107584"/>
                </a:lnTo>
                <a:lnTo>
                  <a:pt x="0" y="3107584"/>
                </a:lnTo>
                <a:lnTo>
                  <a:pt x="0" y="0"/>
                </a:lnTo>
                <a:close/>
              </a:path>
            </a:pathLst>
          </a:custGeom>
          <a:blipFill>
            <a:blip r:embed="rId4"/>
            <a:stretch>
              <a:fillRect/>
            </a:stretch>
          </a:blipFill>
        </p:spPr>
        <p:txBody>
          <a:bodyPr/>
          <a:lstStyle/>
          <a:p>
            <a:endParaRPr lang="en-US"/>
          </a:p>
        </p:txBody>
      </p:sp>
      <p:sp>
        <p:nvSpPr>
          <p:cNvPr id="5" name="Freeform 5"/>
          <p:cNvSpPr/>
          <p:nvPr/>
        </p:nvSpPr>
        <p:spPr>
          <a:xfrm>
            <a:off x="2423899" y="4291100"/>
            <a:ext cx="7295142" cy="1136743"/>
          </a:xfrm>
          <a:custGeom>
            <a:avLst/>
            <a:gdLst/>
            <a:ahLst/>
            <a:cxnLst/>
            <a:rect l="l" t="t" r="r" b="b"/>
            <a:pathLst>
              <a:path w="7295142" h="1136743">
                <a:moveTo>
                  <a:pt x="0" y="0"/>
                </a:moveTo>
                <a:lnTo>
                  <a:pt x="7295142" y="0"/>
                </a:lnTo>
                <a:lnTo>
                  <a:pt x="7295142" y="1136743"/>
                </a:lnTo>
                <a:lnTo>
                  <a:pt x="0" y="1136743"/>
                </a:lnTo>
                <a:lnTo>
                  <a:pt x="0" y="0"/>
                </a:lnTo>
                <a:close/>
              </a:path>
            </a:pathLst>
          </a:custGeom>
          <a:blipFill>
            <a:blip r:embed="rId5"/>
            <a:stretch>
              <a:fillRect/>
            </a:stretch>
          </a:blipFill>
        </p:spPr>
        <p:txBody>
          <a:bodyPr/>
          <a:lstStyle/>
          <a:p>
            <a:endParaRPr lang="en-US"/>
          </a:p>
        </p:txBody>
      </p:sp>
      <p:sp>
        <p:nvSpPr>
          <p:cNvPr id="6" name="Freeform 6"/>
          <p:cNvSpPr/>
          <p:nvPr/>
        </p:nvSpPr>
        <p:spPr>
          <a:xfrm>
            <a:off x="10704750" y="5349609"/>
            <a:ext cx="5391941" cy="4104615"/>
          </a:xfrm>
          <a:custGeom>
            <a:avLst/>
            <a:gdLst/>
            <a:ahLst/>
            <a:cxnLst/>
            <a:rect l="l" t="t" r="r" b="b"/>
            <a:pathLst>
              <a:path w="5391941" h="4104615">
                <a:moveTo>
                  <a:pt x="0" y="0"/>
                </a:moveTo>
                <a:lnTo>
                  <a:pt x="5391940" y="0"/>
                </a:lnTo>
                <a:lnTo>
                  <a:pt x="5391940" y="4104615"/>
                </a:lnTo>
                <a:lnTo>
                  <a:pt x="0" y="410461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197320" y="647818"/>
            <a:ext cx="10658326" cy="761764"/>
          </a:xfrm>
          <a:prstGeom prst="rect">
            <a:avLst/>
          </a:prstGeom>
        </p:spPr>
        <p:txBody>
          <a:bodyPr lIns="0" tIns="0" rIns="0" bIns="0" rtlCol="0" anchor="t">
            <a:spAutoFit/>
          </a:bodyPr>
          <a:lstStyle/>
          <a:p>
            <a:pPr algn="l">
              <a:lnSpc>
                <a:spcPts val="6019"/>
              </a:lnSpc>
            </a:pPr>
            <a:r>
              <a:rPr lang="en-US" sz="5016" b="1">
                <a:solidFill>
                  <a:srgbClr val="FFFFFF"/>
                </a:solidFill>
                <a:latin typeface="Montserrat Bold"/>
                <a:ea typeface="Montserrat Bold"/>
                <a:cs typeface="Montserrat Bold"/>
                <a:sym typeface="Montserrat Bold"/>
              </a:rPr>
              <a:t>Evalution (With Preprocessing)</a:t>
            </a:r>
          </a:p>
        </p:txBody>
      </p:sp>
      <p:grpSp>
        <p:nvGrpSpPr>
          <p:cNvPr id="8" name="Group 8"/>
          <p:cNvGrpSpPr/>
          <p:nvPr/>
        </p:nvGrpSpPr>
        <p:grpSpPr>
          <a:xfrm>
            <a:off x="16519557" y="9585819"/>
            <a:ext cx="1568962" cy="490349"/>
            <a:chOff x="0" y="0"/>
            <a:chExt cx="2091949" cy="653799"/>
          </a:xfrm>
        </p:grpSpPr>
        <p:grpSp>
          <p:nvGrpSpPr>
            <p:cNvPr id="9" name="Group 9"/>
            <p:cNvGrpSpPr/>
            <p:nvPr/>
          </p:nvGrpSpPr>
          <p:grpSpPr>
            <a:xfrm>
              <a:off x="0" y="0"/>
              <a:ext cx="2091949" cy="653799"/>
              <a:chOff x="0" y="0"/>
              <a:chExt cx="689230" cy="215406"/>
            </a:xfrm>
          </p:grpSpPr>
          <p:sp>
            <p:nvSpPr>
              <p:cNvPr id="10" name="Freeform 10"/>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1" name="TextBox 11"/>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7"/>
              <a:stretch>
                <a:fillRect/>
              </a:stretch>
            </a:blipFill>
          </p:spPr>
          <p:txBody>
            <a:bodyPr/>
            <a:lstStyle/>
            <a:p>
              <a:endParaRPr lang="en-US"/>
            </a:p>
          </p:txBody>
        </p:sp>
      </p:grpSp>
      <p:sp>
        <p:nvSpPr>
          <p:cNvPr id="13" name="TextBox 13"/>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grpSp>
        <p:nvGrpSpPr>
          <p:cNvPr id="14" name="Group 14"/>
          <p:cNvGrpSpPr/>
          <p:nvPr/>
        </p:nvGrpSpPr>
        <p:grpSpPr>
          <a:xfrm>
            <a:off x="1254367" y="8594705"/>
            <a:ext cx="425077" cy="4250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418546" y="8807243"/>
            <a:ext cx="1971124" cy="19711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7166390" y="-774081"/>
            <a:ext cx="1971124" cy="197112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7039524" y="984505"/>
            <a:ext cx="425077" cy="4250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8292723" y="1028700"/>
            <a:ext cx="8966577" cy="1063888"/>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MODEL SELECTION</a:t>
            </a:r>
          </a:p>
        </p:txBody>
      </p:sp>
      <p:grpSp>
        <p:nvGrpSpPr>
          <p:cNvPr id="3" name="Group 3"/>
          <p:cNvGrpSpPr/>
          <p:nvPr/>
        </p:nvGrpSpPr>
        <p:grpSpPr>
          <a:xfrm>
            <a:off x="7944233" y="1127295"/>
            <a:ext cx="223236" cy="22323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8292723" y="782138"/>
            <a:ext cx="345156" cy="3451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6684564" y="9301438"/>
            <a:ext cx="1971124" cy="19711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11902399" y="3154206"/>
            <a:ext cx="5401639" cy="6431613"/>
          </a:xfrm>
          <a:custGeom>
            <a:avLst/>
            <a:gdLst/>
            <a:ahLst/>
            <a:cxnLst/>
            <a:rect l="l" t="t" r="r" b="b"/>
            <a:pathLst>
              <a:path w="5401639" h="6431613">
                <a:moveTo>
                  <a:pt x="0" y="0"/>
                </a:moveTo>
                <a:lnTo>
                  <a:pt x="5401639" y="0"/>
                </a:lnTo>
                <a:lnTo>
                  <a:pt x="5401639" y="6431613"/>
                </a:lnTo>
                <a:lnTo>
                  <a:pt x="0" y="6431613"/>
                </a:lnTo>
                <a:lnTo>
                  <a:pt x="0" y="0"/>
                </a:lnTo>
                <a:close/>
              </a:path>
            </a:pathLst>
          </a:custGeom>
          <a:blipFill>
            <a:blip r:embed="rId2"/>
            <a:stretch>
              <a:fillRect/>
            </a:stretch>
          </a:blipFill>
        </p:spPr>
        <p:txBody>
          <a:bodyPr/>
          <a:lstStyle/>
          <a:p>
            <a:endParaRPr lang="en-US"/>
          </a:p>
        </p:txBody>
      </p:sp>
      <p:sp>
        <p:nvSpPr>
          <p:cNvPr id="13" name="Freeform 13"/>
          <p:cNvSpPr/>
          <p:nvPr/>
        </p:nvSpPr>
        <p:spPr>
          <a:xfrm>
            <a:off x="6998089" y="3120455"/>
            <a:ext cx="4291822" cy="4046089"/>
          </a:xfrm>
          <a:custGeom>
            <a:avLst/>
            <a:gdLst/>
            <a:ahLst/>
            <a:cxnLst/>
            <a:rect l="l" t="t" r="r" b="b"/>
            <a:pathLst>
              <a:path w="4291822" h="4046089">
                <a:moveTo>
                  <a:pt x="0" y="0"/>
                </a:moveTo>
                <a:lnTo>
                  <a:pt x="4291822" y="0"/>
                </a:lnTo>
                <a:lnTo>
                  <a:pt x="4291822" y="4046090"/>
                </a:lnTo>
                <a:lnTo>
                  <a:pt x="0" y="4046090"/>
                </a:lnTo>
                <a:lnTo>
                  <a:pt x="0" y="0"/>
                </a:lnTo>
                <a:close/>
              </a:path>
            </a:pathLst>
          </a:custGeom>
          <a:blipFill>
            <a:blip r:embed="rId3"/>
            <a:stretch>
              <a:fillRect l="-10050" t="-16355" r="-10596" b="-11617"/>
            </a:stretch>
          </a:blipFill>
        </p:spPr>
        <p:txBody>
          <a:bodyPr/>
          <a:lstStyle/>
          <a:p>
            <a:endParaRPr lang="en-US"/>
          </a:p>
        </p:txBody>
      </p:sp>
      <p:sp>
        <p:nvSpPr>
          <p:cNvPr id="14" name="Freeform 14"/>
          <p:cNvSpPr/>
          <p:nvPr/>
        </p:nvSpPr>
        <p:spPr>
          <a:xfrm>
            <a:off x="11660384" y="2386747"/>
            <a:ext cx="5885670" cy="1126270"/>
          </a:xfrm>
          <a:custGeom>
            <a:avLst/>
            <a:gdLst/>
            <a:ahLst/>
            <a:cxnLst/>
            <a:rect l="l" t="t" r="r" b="b"/>
            <a:pathLst>
              <a:path w="5885670" h="1126270">
                <a:moveTo>
                  <a:pt x="0" y="0"/>
                </a:moveTo>
                <a:lnTo>
                  <a:pt x="5885670" y="0"/>
                </a:lnTo>
                <a:lnTo>
                  <a:pt x="5885670" y="1126270"/>
                </a:lnTo>
                <a:lnTo>
                  <a:pt x="0" y="1126270"/>
                </a:lnTo>
                <a:lnTo>
                  <a:pt x="0" y="0"/>
                </a:lnTo>
                <a:close/>
              </a:path>
            </a:pathLst>
          </a:custGeom>
          <a:blipFill>
            <a:blip r:embed="rId4"/>
            <a:stretch>
              <a:fillRect/>
            </a:stretch>
          </a:blipFill>
        </p:spPr>
        <p:txBody>
          <a:bodyPr/>
          <a:lstStyle/>
          <a:p>
            <a:endParaRPr lang="en-US"/>
          </a:p>
        </p:txBody>
      </p:sp>
      <p:sp>
        <p:nvSpPr>
          <p:cNvPr id="15" name="Freeform 15"/>
          <p:cNvSpPr/>
          <p:nvPr/>
        </p:nvSpPr>
        <p:spPr>
          <a:xfrm>
            <a:off x="1133751" y="6102738"/>
            <a:ext cx="5537415" cy="3309135"/>
          </a:xfrm>
          <a:custGeom>
            <a:avLst/>
            <a:gdLst/>
            <a:ahLst/>
            <a:cxnLst/>
            <a:rect l="l" t="t" r="r" b="b"/>
            <a:pathLst>
              <a:path w="5537415" h="3309135">
                <a:moveTo>
                  <a:pt x="0" y="0"/>
                </a:moveTo>
                <a:lnTo>
                  <a:pt x="5537416" y="0"/>
                </a:lnTo>
                <a:lnTo>
                  <a:pt x="5537416" y="3309135"/>
                </a:lnTo>
                <a:lnTo>
                  <a:pt x="0" y="3309135"/>
                </a:lnTo>
                <a:lnTo>
                  <a:pt x="0" y="0"/>
                </a:lnTo>
                <a:close/>
              </a:path>
            </a:pathLst>
          </a:custGeom>
          <a:blipFill>
            <a:blip r:embed="rId5"/>
            <a:stretch>
              <a:fillRect l="-6344" t="-543"/>
            </a:stretch>
          </a:blipFill>
        </p:spPr>
        <p:txBody>
          <a:bodyPr/>
          <a:lstStyle/>
          <a:p>
            <a:endParaRPr lang="en-US"/>
          </a:p>
        </p:txBody>
      </p:sp>
      <p:sp>
        <p:nvSpPr>
          <p:cNvPr id="16" name="TextBox 16"/>
          <p:cNvSpPr txBox="1"/>
          <p:nvPr/>
        </p:nvSpPr>
        <p:spPr>
          <a:xfrm>
            <a:off x="1133751" y="1749392"/>
            <a:ext cx="4675871" cy="4505324"/>
          </a:xfrm>
          <a:prstGeom prst="rect">
            <a:avLst/>
          </a:prstGeom>
        </p:spPr>
        <p:txBody>
          <a:bodyPr lIns="0" tIns="0" rIns="0" bIns="0" rtlCol="0" anchor="t">
            <a:spAutoFit/>
          </a:bodyPr>
          <a:lstStyle/>
          <a:p>
            <a:pPr algn="l">
              <a:lnSpc>
                <a:spcPts val="2550"/>
              </a:lnSpc>
            </a:pPr>
            <a:endParaRPr/>
          </a:p>
          <a:p>
            <a:pPr marL="323853" lvl="1" indent="-161927" algn="l">
              <a:lnSpc>
                <a:spcPts val="2550"/>
              </a:lnSpc>
              <a:spcBef>
                <a:spcPct val="0"/>
              </a:spcBef>
              <a:buFont typeface="Arial"/>
              <a:buChar char="•"/>
            </a:pPr>
            <a:r>
              <a:rPr lang="en-US" sz="1500" b="1">
                <a:solidFill>
                  <a:srgbClr val="4EA46A">
                    <a:alpha val="80000"/>
                  </a:srgbClr>
                </a:solidFill>
                <a:latin typeface="Open Sans Bold"/>
                <a:ea typeface="Open Sans Bold"/>
                <a:cs typeface="Open Sans Bold"/>
                <a:sym typeface="Open Sans Bold"/>
              </a:rPr>
              <a:t>Random F</a:t>
            </a:r>
            <a:r>
              <a:rPr lang="en-US" sz="1500" b="1" u="none" strike="noStrike">
                <a:solidFill>
                  <a:srgbClr val="4EA46A">
                    <a:alpha val="80000"/>
                  </a:srgbClr>
                </a:solidFill>
                <a:latin typeface="Open Sans Bold"/>
                <a:ea typeface="Open Sans Bold"/>
                <a:cs typeface="Open Sans Bold"/>
                <a:sym typeface="Open Sans Bold"/>
              </a:rPr>
              <a:t>orest Metrics:</a:t>
            </a:r>
            <a:r>
              <a:rPr lang="en-US" sz="1500" u="none" strike="noStrike">
                <a:solidFill>
                  <a:srgbClr val="FFFFFF">
                    <a:alpha val="80000"/>
                  </a:srgbClr>
                </a:solidFill>
                <a:latin typeface="Open Sans"/>
                <a:ea typeface="Open Sans"/>
                <a:cs typeface="Open Sans"/>
                <a:sym typeface="Open Sans"/>
              </a:rPr>
              <a:t> Achieved 97% accuracy with a classification matrix of precision 97%, recall 97%, and F1-score 97% for both classes, ensuring balanced performance.</a:t>
            </a:r>
          </a:p>
          <a:p>
            <a:pPr marL="323853" lvl="1" indent="-161927" algn="l">
              <a:lnSpc>
                <a:spcPts val="2550"/>
              </a:lnSpc>
              <a:spcBef>
                <a:spcPct val="0"/>
              </a:spcBef>
              <a:buFont typeface="Arial"/>
              <a:buChar char="•"/>
            </a:pPr>
            <a:r>
              <a:rPr lang="en-US" sz="1500" b="1" u="none" strike="noStrike">
                <a:solidFill>
                  <a:srgbClr val="4EA46A">
                    <a:alpha val="80000"/>
                  </a:srgbClr>
                </a:solidFill>
                <a:latin typeface="Open Sans Bold"/>
                <a:ea typeface="Open Sans Bold"/>
                <a:cs typeface="Open Sans Bold"/>
                <a:sym typeface="Open Sans Bold"/>
              </a:rPr>
              <a:t>Class-wise Breakdown:</a:t>
            </a:r>
            <a:r>
              <a:rPr lang="en-US" sz="1500" u="none" strike="noStrike">
                <a:solidFill>
                  <a:srgbClr val="FFFFFF">
                    <a:alpha val="80000"/>
                  </a:srgbClr>
                </a:solidFill>
                <a:latin typeface="Open Sans"/>
                <a:ea typeface="Open Sans"/>
                <a:cs typeface="Open Sans"/>
                <a:sym typeface="Open Sans"/>
              </a:rPr>
              <a:t> For non-converters (0), precision, recall, and F1-score are 0.97; for converters (1), all metrics are also 0.97, showing consistent prediction quality.</a:t>
            </a:r>
          </a:p>
          <a:p>
            <a:pPr marL="323853" lvl="1" indent="-161927" algn="l">
              <a:lnSpc>
                <a:spcPts val="2550"/>
              </a:lnSpc>
              <a:spcBef>
                <a:spcPct val="0"/>
              </a:spcBef>
              <a:buFont typeface="Arial"/>
              <a:buChar char="•"/>
            </a:pPr>
            <a:r>
              <a:rPr lang="en-US" sz="1500" b="1" u="none" strike="noStrike">
                <a:solidFill>
                  <a:srgbClr val="4EA46A">
                    <a:alpha val="80000"/>
                  </a:srgbClr>
                </a:solidFill>
                <a:latin typeface="Open Sans Bold"/>
                <a:ea typeface="Open Sans Bold"/>
                <a:cs typeface="Open Sans Bold"/>
                <a:sym typeface="Open Sans Bold"/>
              </a:rPr>
              <a:t>Model Comparison:</a:t>
            </a:r>
            <a:r>
              <a:rPr lang="en-US" sz="1500" u="none" strike="noStrike">
                <a:solidFill>
                  <a:srgbClr val="FFFFFF">
                    <a:alpha val="80000"/>
                  </a:srgbClr>
                </a:solidFill>
                <a:latin typeface="Open Sans"/>
                <a:ea typeface="Open Sans"/>
                <a:cs typeface="Open Sans"/>
                <a:sym typeface="Open Sans"/>
              </a:rPr>
              <a:t> Outperformed XGBoost (96%), CatBoost (96%), and SVC (85%), with a 5-fold CV mean accuracy of 0.961 (std: 0.0030) for robustness.</a:t>
            </a:r>
          </a:p>
          <a:p>
            <a:pPr marL="0" lvl="0" indent="0" algn="l">
              <a:lnSpc>
                <a:spcPts val="2550"/>
              </a:lnSpc>
              <a:spcBef>
                <a:spcPct val="0"/>
              </a:spcBef>
            </a:pPr>
            <a:endParaRPr lang="en-US" sz="1500" u="none" strike="noStrike">
              <a:solidFill>
                <a:srgbClr val="FFFFFF">
                  <a:alpha val="80000"/>
                </a:srgbClr>
              </a:solidFill>
              <a:latin typeface="Open Sans"/>
              <a:ea typeface="Open Sans"/>
              <a:cs typeface="Open Sans"/>
              <a:sym typeface="Open Sans"/>
            </a:endParaRPr>
          </a:p>
        </p:txBody>
      </p:sp>
      <p:grpSp>
        <p:nvGrpSpPr>
          <p:cNvPr id="17" name="Group 17"/>
          <p:cNvGrpSpPr/>
          <p:nvPr/>
        </p:nvGrpSpPr>
        <p:grpSpPr>
          <a:xfrm>
            <a:off x="16519557" y="9585819"/>
            <a:ext cx="1568962" cy="490349"/>
            <a:chOff x="0" y="0"/>
            <a:chExt cx="2091949" cy="653799"/>
          </a:xfrm>
        </p:grpSpPr>
        <p:grpSp>
          <p:nvGrpSpPr>
            <p:cNvPr id="18" name="Group 18"/>
            <p:cNvGrpSpPr/>
            <p:nvPr/>
          </p:nvGrpSpPr>
          <p:grpSpPr>
            <a:xfrm>
              <a:off x="0" y="0"/>
              <a:ext cx="2091949" cy="653799"/>
              <a:chOff x="0" y="0"/>
              <a:chExt cx="689230" cy="215406"/>
            </a:xfrm>
          </p:grpSpPr>
          <p:sp>
            <p:nvSpPr>
              <p:cNvPr id="19" name="Freeform 19"/>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20" name="TextBox 20"/>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21" name="Freeform 21"/>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6"/>
              <a:stretch>
                <a:fillRect/>
              </a:stretch>
            </a:blipFill>
          </p:spPr>
          <p:txBody>
            <a:bodyPr/>
            <a:lstStyle/>
            <a:p>
              <a:endParaRPr lang="en-US"/>
            </a:p>
          </p:txBody>
        </p:sp>
      </p:grpSp>
      <p:sp>
        <p:nvSpPr>
          <p:cNvPr id="22" name="TextBox 22"/>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112716" y="2520315"/>
            <a:ext cx="9146584" cy="5246370"/>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l="-9469" r="-3386"/>
              </a:stretch>
            </a:blipFill>
          </p:spPr>
          <p:txBody>
            <a:bodyPr/>
            <a:lstStyle/>
            <a:p>
              <a:endParaRPr lang="en-US"/>
            </a:p>
          </p:txBody>
        </p:sp>
      </p:grpSp>
      <p:sp>
        <p:nvSpPr>
          <p:cNvPr id="8" name="TextBox 8"/>
          <p:cNvSpPr txBox="1"/>
          <p:nvPr/>
        </p:nvSpPr>
        <p:spPr>
          <a:xfrm>
            <a:off x="1028700" y="1028700"/>
            <a:ext cx="8352659" cy="2114550"/>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KEY INSIGHTS ON</a:t>
            </a:r>
          </a:p>
          <a:p>
            <a:pPr algn="l">
              <a:lnSpc>
                <a:spcPts val="8377"/>
              </a:lnSpc>
            </a:pPr>
            <a:r>
              <a:rPr lang="en-US" sz="6980" b="1">
                <a:solidFill>
                  <a:srgbClr val="FFFFFF"/>
                </a:solidFill>
                <a:latin typeface="Montserrat Bold"/>
                <a:ea typeface="Montserrat Bold"/>
                <a:cs typeface="Montserrat Bold"/>
                <a:sym typeface="Montserrat Bold"/>
              </a:rPr>
              <a:t>BI REPORT</a:t>
            </a:r>
          </a:p>
        </p:txBody>
      </p:sp>
      <p:sp>
        <p:nvSpPr>
          <p:cNvPr id="9" name="TextBox 9"/>
          <p:cNvSpPr txBox="1"/>
          <p:nvPr/>
        </p:nvSpPr>
        <p:spPr>
          <a:xfrm>
            <a:off x="646317" y="3176403"/>
            <a:ext cx="7466399" cy="5549900"/>
          </a:xfrm>
          <a:prstGeom prst="rect">
            <a:avLst/>
          </a:prstGeom>
        </p:spPr>
        <p:txBody>
          <a:bodyPr lIns="0" tIns="0" rIns="0" bIns="0" rtlCol="0" anchor="t">
            <a:spAutoFit/>
          </a:bodyPr>
          <a:lstStyle/>
          <a:p>
            <a:pPr marL="431801" lvl="1" indent="-215900" algn="l">
              <a:lnSpc>
                <a:spcPts val="3400"/>
              </a:lnSpc>
              <a:spcBef>
                <a:spcPct val="0"/>
              </a:spcBef>
              <a:buFont typeface="Arial"/>
              <a:buChar char="•"/>
            </a:pPr>
            <a:r>
              <a:rPr lang="en-US" sz="2000" b="1">
                <a:solidFill>
                  <a:srgbClr val="4EA46A">
                    <a:alpha val="80000"/>
                  </a:srgbClr>
                </a:solidFill>
                <a:latin typeface="Open Sans Bold"/>
                <a:ea typeface="Open Sans Bold"/>
                <a:cs typeface="Open Sans Bold"/>
                <a:sym typeface="Open Sans Bold"/>
              </a:rPr>
              <a:t>Ta</a:t>
            </a:r>
            <a:r>
              <a:rPr lang="en-US" sz="2000" b="1" u="none" strike="noStrike">
                <a:solidFill>
                  <a:srgbClr val="4EA46A">
                    <a:alpha val="80000"/>
                  </a:srgbClr>
                </a:solidFill>
                <a:latin typeface="Open Sans Bold"/>
                <a:ea typeface="Open Sans Bold"/>
                <a:cs typeface="Open Sans Bold"/>
                <a:sym typeface="Open Sans Bold"/>
              </a:rPr>
              <a:t>rget High-Potential Segments: </a:t>
            </a:r>
            <a:r>
              <a:rPr lang="en-US" sz="2000" u="none" strike="noStrike">
                <a:solidFill>
                  <a:srgbClr val="FFFFFF">
                    <a:alpha val="80000"/>
                  </a:srgbClr>
                </a:solidFill>
                <a:latin typeface="Open Sans"/>
                <a:ea typeface="Open Sans"/>
                <a:cs typeface="Open Sans"/>
                <a:sym typeface="Open Sans"/>
              </a:rPr>
              <a:t>Focus on 35-44 age and $100K-$150K income customers, as they exhibit the highest conversion likelihood based on demographic trends.</a:t>
            </a:r>
          </a:p>
          <a:p>
            <a:pPr marL="431801" lvl="1" indent="-215900" algn="l">
              <a:lnSpc>
                <a:spcPts val="3400"/>
              </a:lnSpc>
              <a:spcBef>
                <a:spcPct val="0"/>
              </a:spcBef>
              <a:buFont typeface="Arial"/>
              <a:buChar char="•"/>
            </a:pPr>
            <a:r>
              <a:rPr lang="en-US" sz="2000" b="1" u="none" strike="noStrike">
                <a:solidFill>
                  <a:srgbClr val="4EA46A">
                    <a:alpha val="80000"/>
                  </a:srgbClr>
                </a:solidFill>
                <a:latin typeface="Open Sans Bold"/>
                <a:ea typeface="Open Sans Bold"/>
                <a:cs typeface="Open Sans Bold"/>
                <a:sym typeface="Open Sans Bold"/>
              </a:rPr>
              <a:t>Enhance Engagement: </a:t>
            </a:r>
            <a:r>
              <a:rPr lang="en-US" sz="2000" u="none" strike="noStrike">
                <a:solidFill>
                  <a:srgbClr val="FFFFFF">
                    <a:alpha val="80000"/>
                  </a:srgbClr>
                </a:solidFill>
                <a:latin typeface="Open Sans"/>
                <a:ea typeface="Open Sans"/>
                <a:cs typeface="Open Sans"/>
                <a:sym typeface="Open Sans"/>
              </a:rPr>
              <a:t>Prioritize customers with higher engagement (e.g., more time on site, loyalty points), as they are more likely to convert, improving campaign effectiveness.</a:t>
            </a:r>
          </a:p>
          <a:p>
            <a:pPr marL="431801" lvl="1" indent="-215900" algn="l">
              <a:lnSpc>
                <a:spcPts val="3400"/>
              </a:lnSpc>
              <a:spcBef>
                <a:spcPct val="0"/>
              </a:spcBef>
              <a:buFont typeface="Arial"/>
              <a:buChar char="•"/>
            </a:pPr>
            <a:r>
              <a:rPr lang="en-US" sz="2000" b="1" u="none" strike="noStrike">
                <a:solidFill>
                  <a:srgbClr val="4EA46A">
                    <a:alpha val="80000"/>
                  </a:srgbClr>
                </a:solidFill>
                <a:latin typeface="Open Sans Bold"/>
                <a:ea typeface="Open Sans Bold"/>
                <a:cs typeface="Open Sans Bold"/>
                <a:sym typeface="Open Sans Bold"/>
              </a:rPr>
              <a:t>Optimize Campaign Channels: </a:t>
            </a:r>
            <a:r>
              <a:rPr lang="en-US" sz="2000" u="none" strike="noStrike">
                <a:solidFill>
                  <a:srgbClr val="FFFFFF">
                    <a:alpha val="80000"/>
                  </a:srgbClr>
                </a:solidFill>
                <a:latin typeface="Open Sans"/>
                <a:ea typeface="Open Sans"/>
                <a:cs typeface="Open Sans"/>
                <a:sym typeface="Open Sans"/>
              </a:rPr>
              <a:t>Invest in referral campaigns, which outperform others, while refining Awareness and Retention strategies to reduce non-conversions.</a:t>
            </a:r>
          </a:p>
          <a:p>
            <a:pPr marL="0" lvl="0" indent="0" algn="l">
              <a:lnSpc>
                <a:spcPts val="3400"/>
              </a:lnSpc>
              <a:spcBef>
                <a:spcPct val="0"/>
              </a:spcBef>
            </a:pPr>
            <a:endParaRPr lang="en-US" sz="2000" u="none" strike="noStrike">
              <a:solidFill>
                <a:srgbClr val="FFFFFF">
                  <a:alpha val="80000"/>
                </a:srgbClr>
              </a:solidFill>
              <a:latin typeface="Open Sans"/>
              <a:ea typeface="Open Sans"/>
              <a:cs typeface="Open Sans"/>
              <a:sym typeface="Open Sans"/>
            </a:endParaRPr>
          </a:p>
        </p:txBody>
      </p:sp>
      <p:grpSp>
        <p:nvGrpSpPr>
          <p:cNvPr id="10" name="Group 10"/>
          <p:cNvGrpSpPr/>
          <p:nvPr/>
        </p:nvGrpSpPr>
        <p:grpSpPr>
          <a:xfrm>
            <a:off x="16519557" y="9585819"/>
            <a:ext cx="1568962" cy="490349"/>
            <a:chOff x="0" y="0"/>
            <a:chExt cx="2091949" cy="653799"/>
          </a:xfrm>
        </p:grpSpPr>
        <p:grpSp>
          <p:nvGrpSpPr>
            <p:cNvPr id="11" name="Group 11"/>
            <p:cNvGrpSpPr/>
            <p:nvPr/>
          </p:nvGrpSpPr>
          <p:grpSpPr>
            <a:xfrm>
              <a:off x="0" y="0"/>
              <a:ext cx="2091949" cy="653799"/>
              <a:chOff x="0" y="0"/>
              <a:chExt cx="689230" cy="215406"/>
            </a:xfrm>
          </p:grpSpPr>
          <p:sp>
            <p:nvSpPr>
              <p:cNvPr id="12" name="Freeform 12"/>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3" name="TextBox 13"/>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4" name="Freeform 14"/>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15" name="TextBox 15"/>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970586" y="1028700"/>
            <a:ext cx="223236" cy="2232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684564" y="5959748"/>
            <a:ext cx="345156" cy="3451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684564" y="9301438"/>
            <a:ext cx="1971124" cy="19711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2347410" y="2085975"/>
            <a:ext cx="13593180" cy="7357309"/>
          </a:xfrm>
          <a:custGeom>
            <a:avLst/>
            <a:gdLst/>
            <a:ahLst/>
            <a:cxnLst/>
            <a:rect l="l" t="t" r="r" b="b"/>
            <a:pathLst>
              <a:path w="13593180" h="7357309">
                <a:moveTo>
                  <a:pt x="0" y="0"/>
                </a:moveTo>
                <a:lnTo>
                  <a:pt x="13593180" y="0"/>
                </a:lnTo>
                <a:lnTo>
                  <a:pt x="13593180" y="7357309"/>
                </a:lnTo>
                <a:lnTo>
                  <a:pt x="0" y="7357309"/>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1028700" y="1028700"/>
            <a:ext cx="9762498" cy="1057275"/>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RECOMMENDATION</a:t>
            </a:r>
          </a:p>
        </p:txBody>
      </p:sp>
      <p:grpSp>
        <p:nvGrpSpPr>
          <p:cNvPr id="13" name="Group 13"/>
          <p:cNvGrpSpPr/>
          <p:nvPr/>
        </p:nvGrpSpPr>
        <p:grpSpPr>
          <a:xfrm>
            <a:off x="16519557" y="9585819"/>
            <a:ext cx="1568962" cy="490349"/>
            <a:chOff x="0" y="0"/>
            <a:chExt cx="2091949" cy="653799"/>
          </a:xfrm>
        </p:grpSpPr>
        <p:grpSp>
          <p:nvGrpSpPr>
            <p:cNvPr id="14" name="Group 14"/>
            <p:cNvGrpSpPr/>
            <p:nvPr/>
          </p:nvGrpSpPr>
          <p:grpSpPr>
            <a:xfrm>
              <a:off x="0" y="0"/>
              <a:ext cx="2091949" cy="653799"/>
              <a:chOff x="0" y="0"/>
              <a:chExt cx="689230" cy="215406"/>
            </a:xfrm>
          </p:grpSpPr>
          <p:sp>
            <p:nvSpPr>
              <p:cNvPr id="15" name="Freeform 15"/>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6" name="TextBox 16"/>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18" name="TextBox 18"/>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920764" y="1736979"/>
            <a:ext cx="223236" cy="2232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856122" y="7826176"/>
            <a:ext cx="345156" cy="3451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684564" y="9301438"/>
            <a:ext cx="1971124" cy="19711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9032382" y="1410190"/>
            <a:ext cx="7380425" cy="7466620"/>
          </a:xfrm>
          <a:custGeom>
            <a:avLst/>
            <a:gdLst/>
            <a:ahLst/>
            <a:cxnLst/>
            <a:rect l="l" t="t" r="r" b="b"/>
            <a:pathLst>
              <a:path w="7380425" h="7466620">
                <a:moveTo>
                  <a:pt x="0" y="0"/>
                </a:moveTo>
                <a:lnTo>
                  <a:pt x="7380425" y="0"/>
                </a:lnTo>
                <a:lnTo>
                  <a:pt x="7380425" y="7466620"/>
                </a:lnTo>
                <a:lnTo>
                  <a:pt x="0" y="7466620"/>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1943355" y="1736979"/>
            <a:ext cx="5459261" cy="1063888"/>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Conclusion</a:t>
            </a:r>
          </a:p>
        </p:txBody>
      </p:sp>
      <p:sp>
        <p:nvSpPr>
          <p:cNvPr id="13" name="TextBox 13"/>
          <p:cNvSpPr txBox="1"/>
          <p:nvPr/>
        </p:nvSpPr>
        <p:spPr>
          <a:xfrm>
            <a:off x="1485178" y="3287054"/>
            <a:ext cx="7263304" cy="4711699"/>
          </a:xfrm>
          <a:prstGeom prst="rect">
            <a:avLst/>
          </a:prstGeom>
        </p:spPr>
        <p:txBody>
          <a:bodyPr lIns="0" tIns="0" rIns="0" bIns="0" rtlCol="0" anchor="t">
            <a:spAutoFit/>
          </a:bodyPr>
          <a:lstStyle/>
          <a:p>
            <a:pPr marL="431802" lvl="1" indent="-215901" algn="l">
              <a:lnSpc>
                <a:spcPts val="3400"/>
              </a:lnSpc>
              <a:buFont typeface="Arial"/>
              <a:buChar char="•"/>
            </a:pPr>
            <a:r>
              <a:rPr lang="en-US" sz="2000" b="1" spc="130">
                <a:solidFill>
                  <a:srgbClr val="4EA46A"/>
                </a:solidFill>
                <a:latin typeface="Poppins Bold"/>
                <a:ea typeface="Poppins Bold"/>
                <a:cs typeface="Poppins Bold"/>
                <a:sym typeface="Poppins Bold"/>
              </a:rPr>
              <a:t>Model Success: Random Forest model achieved </a:t>
            </a:r>
            <a:r>
              <a:rPr lang="en-US" sz="2000" b="1" spc="130">
                <a:solidFill>
                  <a:srgbClr val="C1FF72"/>
                </a:solidFill>
                <a:latin typeface="Poppins Bold"/>
                <a:ea typeface="Poppins Bold"/>
                <a:cs typeface="Poppins Bold"/>
                <a:sym typeface="Poppins Bold"/>
              </a:rPr>
              <a:t>97%</a:t>
            </a:r>
            <a:r>
              <a:rPr lang="en-US" sz="2000" b="1" spc="130">
                <a:solidFill>
                  <a:srgbClr val="4EA46A"/>
                </a:solidFill>
                <a:latin typeface="Poppins Bold"/>
                <a:ea typeface="Poppins Bold"/>
                <a:cs typeface="Poppins Bold"/>
                <a:sym typeface="Poppins Bold"/>
              </a:rPr>
              <a:t> accuracy, effectively predicting customer conversions for digital marketing campaigns.</a:t>
            </a:r>
          </a:p>
          <a:p>
            <a:pPr marL="431802" lvl="1" indent="-215901" algn="l">
              <a:lnSpc>
                <a:spcPts val="3400"/>
              </a:lnSpc>
              <a:buFont typeface="Arial"/>
              <a:buChar char="•"/>
            </a:pPr>
            <a:r>
              <a:rPr lang="en-US" sz="2000" b="1" spc="130">
                <a:solidFill>
                  <a:srgbClr val="4EA46A"/>
                </a:solidFill>
                <a:latin typeface="Poppins Bold"/>
                <a:ea typeface="Poppins Bold"/>
                <a:cs typeface="Poppins Bold"/>
                <a:sym typeface="Poppins Bold"/>
              </a:rPr>
              <a:t>Key Drivers: Identified </a:t>
            </a:r>
            <a:r>
              <a:rPr lang="en-US" sz="2000" b="1" spc="130">
                <a:solidFill>
                  <a:srgbClr val="C1FF72"/>
                </a:solidFill>
                <a:latin typeface="Poppins Bold"/>
                <a:ea typeface="Poppins Bold"/>
                <a:cs typeface="Poppins Bold"/>
                <a:sym typeface="Poppins Bold"/>
              </a:rPr>
              <a:t>EmailClicks </a:t>
            </a:r>
            <a:r>
              <a:rPr lang="en-US" sz="2000" b="1" spc="130">
                <a:solidFill>
                  <a:srgbClr val="4EA46A"/>
                </a:solidFill>
                <a:latin typeface="Poppins Bold"/>
                <a:ea typeface="Poppins Bold"/>
                <a:cs typeface="Poppins Bold"/>
                <a:sym typeface="Poppins Bold"/>
              </a:rPr>
              <a:t>and </a:t>
            </a:r>
            <a:r>
              <a:rPr lang="en-US" sz="2000" b="1" spc="130">
                <a:solidFill>
                  <a:srgbClr val="C1FF72"/>
                </a:solidFill>
                <a:latin typeface="Poppins Bold"/>
                <a:ea typeface="Poppins Bold"/>
                <a:cs typeface="Poppins Bold"/>
                <a:sym typeface="Poppins Bold"/>
              </a:rPr>
              <a:t>TimeOnSite </a:t>
            </a:r>
            <a:r>
              <a:rPr lang="en-US" sz="2000" b="1" spc="130">
                <a:solidFill>
                  <a:srgbClr val="4EA46A"/>
                </a:solidFill>
                <a:latin typeface="Poppins Bold"/>
                <a:ea typeface="Poppins Bold"/>
                <a:cs typeface="Poppins Bold"/>
                <a:sym typeface="Poppins Bold"/>
              </a:rPr>
              <a:t>as top predictors, guiding targeted strategies for higher conversions.</a:t>
            </a:r>
          </a:p>
          <a:p>
            <a:pPr marL="431802" lvl="1" indent="-215901" algn="l">
              <a:lnSpc>
                <a:spcPts val="3400"/>
              </a:lnSpc>
              <a:buFont typeface="Arial"/>
              <a:buChar char="•"/>
            </a:pPr>
            <a:r>
              <a:rPr lang="en-US" sz="2000" b="1" spc="130">
                <a:solidFill>
                  <a:srgbClr val="4EA46A"/>
                </a:solidFill>
                <a:latin typeface="Poppins Bold"/>
                <a:ea typeface="Poppins Bold"/>
                <a:cs typeface="Poppins Bold"/>
                <a:sym typeface="Poppins Bold"/>
              </a:rPr>
              <a:t>Business Impact: Enhances targeting, boosts conversion rates, and maximizes ROAS through data-driven campaign optimization.</a:t>
            </a:r>
          </a:p>
          <a:p>
            <a:pPr algn="l">
              <a:lnSpc>
                <a:spcPts val="3400"/>
              </a:lnSpc>
            </a:pPr>
            <a:endParaRPr lang="en-US" sz="2000" b="1" spc="130">
              <a:solidFill>
                <a:srgbClr val="4EA46A"/>
              </a:solidFill>
              <a:latin typeface="Poppins Bold"/>
              <a:ea typeface="Poppins Bold"/>
              <a:cs typeface="Poppins Bold"/>
              <a:sym typeface="Poppins Bold"/>
            </a:endParaRPr>
          </a:p>
        </p:txBody>
      </p:sp>
      <p:grpSp>
        <p:nvGrpSpPr>
          <p:cNvPr id="14" name="Group 14"/>
          <p:cNvGrpSpPr/>
          <p:nvPr/>
        </p:nvGrpSpPr>
        <p:grpSpPr>
          <a:xfrm>
            <a:off x="16500507" y="9585819"/>
            <a:ext cx="1568962" cy="490349"/>
            <a:chOff x="0" y="0"/>
            <a:chExt cx="2091949" cy="653799"/>
          </a:xfrm>
        </p:grpSpPr>
        <p:grpSp>
          <p:nvGrpSpPr>
            <p:cNvPr id="15" name="Group 15"/>
            <p:cNvGrpSpPr/>
            <p:nvPr/>
          </p:nvGrpSpPr>
          <p:grpSpPr>
            <a:xfrm>
              <a:off x="0" y="0"/>
              <a:ext cx="2091949" cy="653799"/>
              <a:chOff x="0" y="0"/>
              <a:chExt cx="689230" cy="215406"/>
            </a:xfrm>
          </p:grpSpPr>
          <p:sp>
            <p:nvSpPr>
              <p:cNvPr id="16" name="Freeform 16"/>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7" name="TextBox 17"/>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19" name="TextBox 19"/>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625114" y="1633465"/>
            <a:ext cx="7037772" cy="5515853"/>
          </a:xfrm>
          <a:custGeom>
            <a:avLst/>
            <a:gdLst/>
            <a:ahLst/>
            <a:cxnLst/>
            <a:rect l="l" t="t" r="r" b="b"/>
            <a:pathLst>
              <a:path w="7037772" h="5515853">
                <a:moveTo>
                  <a:pt x="0" y="0"/>
                </a:moveTo>
                <a:lnTo>
                  <a:pt x="7037772" y="0"/>
                </a:lnTo>
                <a:lnTo>
                  <a:pt x="7037772" y="5515853"/>
                </a:lnTo>
                <a:lnTo>
                  <a:pt x="0" y="551585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414369" y="7523106"/>
            <a:ext cx="6248516" cy="1063888"/>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QUESTIONS?</a:t>
            </a:r>
          </a:p>
        </p:txBody>
      </p:sp>
      <p:grpSp>
        <p:nvGrpSpPr>
          <p:cNvPr id="4" name="Group 4"/>
          <p:cNvGrpSpPr/>
          <p:nvPr/>
        </p:nvGrpSpPr>
        <p:grpSpPr>
          <a:xfrm>
            <a:off x="1254367" y="8594705"/>
            <a:ext cx="425077" cy="42507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418546" y="8807243"/>
            <a:ext cx="1971124" cy="19711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7166390" y="-774081"/>
            <a:ext cx="1971124" cy="19711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7017844" y="1028700"/>
            <a:ext cx="425077" cy="4250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6500507" y="9585819"/>
            <a:ext cx="1568962" cy="490349"/>
            <a:chOff x="0" y="0"/>
            <a:chExt cx="2091949" cy="653799"/>
          </a:xfrm>
        </p:grpSpPr>
        <p:grpSp>
          <p:nvGrpSpPr>
            <p:cNvPr id="17" name="Group 17"/>
            <p:cNvGrpSpPr/>
            <p:nvPr/>
          </p:nvGrpSpPr>
          <p:grpSpPr>
            <a:xfrm>
              <a:off x="0" y="0"/>
              <a:ext cx="2091949" cy="653799"/>
              <a:chOff x="0" y="0"/>
              <a:chExt cx="689230" cy="215406"/>
            </a:xfrm>
          </p:grpSpPr>
          <p:sp>
            <p:nvSpPr>
              <p:cNvPr id="18" name="Freeform 18"/>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9" name="TextBox 19"/>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20" name="Freeform 20"/>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21" name="TextBox 21"/>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82495" y="3469353"/>
            <a:ext cx="16123009" cy="2813091"/>
          </a:xfrm>
          <a:prstGeom prst="rect">
            <a:avLst/>
          </a:prstGeom>
        </p:spPr>
        <p:txBody>
          <a:bodyPr lIns="0" tIns="0" rIns="0" bIns="0" rtlCol="0" anchor="t">
            <a:spAutoFit/>
          </a:bodyPr>
          <a:lstStyle/>
          <a:p>
            <a:pPr algn="ctr">
              <a:lnSpc>
                <a:spcPts val="11003"/>
              </a:lnSpc>
            </a:pPr>
            <a:r>
              <a:rPr lang="en-US" sz="10003" b="1">
                <a:solidFill>
                  <a:srgbClr val="FFFFFF"/>
                </a:solidFill>
                <a:latin typeface="Montserrat Bold"/>
                <a:ea typeface="Montserrat Bold"/>
                <a:cs typeface="Montserrat Bold"/>
                <a:sym typeface="Montserrat Bold"/>
              </a:rPr>
              <a:t>DIGITAL </a:t>
            </a:r>
          </a:p>
          <a:p>
            <a:pPr algn="ctr">
              <a:lnSpc>
                <a:spcPts val="11003"/>
              </a:lnSpc>
            </a:pPr>
            <a:r>
              <a:rPr lang="en-US" sz="10003" b="1">
                <a:solidFill>
                  <a:srgbClr val="FFFFFF"/>
                </a:solidFill>
                <a:latin typeface="Montserrat Bold"/>
                <a:ea typeface="Montserrat Bold"/>
                <a:cs typeface="Montserrat Bold"/>
                <a:sym typeface="Montserrat Bold"/>
              </a:rPr>
              <a:t>MARKETING CAMPAIGN</a:t>
            </a:r>
          </a:p>
        </p:txBody>
      </p:sp>
      <p:grpSp>
        <p:nvGrpSpPr>
          <p:cNvPr id="3" name="Group 3"/>
          <p:cNvGrpSpPr/>
          <p:nvPr/>
        </p:nvGrpSpPr>
        <p:grpSpPr>
          <a:xfrm>
            <a:off x="1254367" y="8594705"/>
            <a:ext cx="425077" cy="4250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6429463" y="8593190"/>
            <a:ext cx="293547" cy="29354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4712738" y="3062301"/>
            <a:ext cx="1137437" cy="113743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5850174" y="4027160"/>
            <a:ext cx="349058" cy="34905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418546" y="8807243"/>
            <a:ext cx="1971124" cy="19711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2425708" y="3374103"/>
            <a:ext cx="345156" cy="34515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2744194" y="3269541"/>
            <a:ext cx="155786" cy="15578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rot="-10800000">
            <a:off x="5042951" y="8371340"/>
            <a:ext cx="10807223" cy="737246"/>
            <a:chOff x="0" y="0"/>
            <a:chExt cx="14409631" cy="982994"/>
          </a:xfrm>
        </p:grpSpPr>
        <p:sp>
          <p:nvSpPr>
            <p:cNvPr id="25" name="AutoShape 25"/>
            <p:cNvSpPr/>
            <p:nvPr/>
          </p:nvSpPr>
          <p:spPr>
            <a:xfrm>
              <a:off x="5090905" y="491497"/>
              <a:ext cx="9318726" cy="0"/>
            </a:xfrm>
            <a:prstGeom prst="line">
              <a:avLst/>
            </a:prstGeom>
            <a:ln w="88900" cap="flat">
              <a:gradFill>
                <a:gsLst>
                  <a:gs pos="0">
                    <a:srgbClr val="4EA46A">
                      <a:alpha val="100000"/>
                    </a:srgbClr>
                  </a:gs>
                  <a:gs pos="100000">
                    <a:srgbClr val="005C57">
                      <a:alpha val="100000"/>
                    </a:srgbClr>
                  </a:gs>
                </a:gsLst>
                <a:lin ang="0"/>
              </a:gradFill>
              <a:prstDash val="solid"/>
              <a:headEnd type="none" w="sm" len="sm"/>
              <a:tailEnd type="none" w="sm" len="sm"/>
            </a:ln>
          </p:spPr>
          <p:txBody>
            <a:bodyPr/>
            <a:lstStyle/>
            <a:p>
              <a:endParaRPr lang="en-US"/>
            </a:p>
          </p:txBody>
        </p:sp>
        <p:grpSp>
          <p:nvGrpSpPr>
            <p:cNvPr id="26" name="Group 26"/>
            <p:cNvGrpSpPr/>
            <p:nvPr/>
          </p:nvGrpSpPr>
          <p:grpSpPr>
            <a:xfrm>
              <a:off x="0" y="0"/>
              <a:ext cx="5309200" cy="982994"/>
              <a:chOff x="0" y="0"/>
              <a:chExt cx="2194986" cy="406400"/>
            </a:xfrm>
          </p:grpSpPr>
          <p:sp>
            <p:nvSpPr>
              <p:cNvPr id="27" name="Freeform 27"/>
              <p:cNvSpPr/>
              <p:nvPr/>
            </p:nvSpPr>
            <p:spPr>
              <a:xfrm>
                <a:off x="0" y="0"/>
                <a:ext cx="2194986" cy="406400"/>
              </a:xfrm>
              <a:custGeom>
                <a:avLst/>
                <a:gdLst/>
                <a:ahLst/>
                <a:cxnLst/>
                <a:rect l="l" t="t" r="r" b="b"/>
                <a:pathLst>
                  <a:path w="2194986" h="406400">
                    <a:moveTo>
                      <a:pt x="1991786" y="0"/>
                    </a:moveTo>
                    <a:cubicBezTo>
                      <a:pt x="2104010" y="0"/>
                      <a:pt x="2194986" y="90976"/>
                      <a:pt x="2194986" y="203200"/>
                    </a:cubicBezTo>
                    <a:cubicBezTo>
                      <a:pt x="2194986" y="315424"/>
                      <a:pt x="2104010" y="406400"/>
                      <a:pt x="1991786" y="406400"/>
                    </a:cubicBezTo>
                    <a:lnTo>
                      <a:pt x="203200" y="406400"/>
                    </a:lnTo>
                    <a:cubicBezTo>
                      <a:pt x="90976" y="406400"/>
                      <a:pt x="0" y="315424"/>
                      <a:pt x="0" y="203200"/>
                    </a:cubicBezTo>
                    <a:cubicBezTo>
                      <a:pt x="0" y="90976"/>
                      <a:pt x="90976" y="0"/>
                      <a:pt x="203200" y="0"/>
                    </a:cubicBezTo>
                    <a:close/>
                  </a:path>
                </a:pathLst>
              </a:custGeom>
              <a:gradFill rotWithShape="1">
                <a:gsLst>
                  <a:gs pos="0">
                    <a:srgbClr val="4EA46A">
                      <a:alpha val="100000"/>
                    </a:srgbClr>
                  </a:gs>
                  <a:gs pos="100000">
                    <a:srgbClr val="005C57">
                      <a:alpha val="100000"/>
                    </a:srgbClr>
                  </a:gs>
                </a:gsLst>
                <a:lin ang="0"/>
              </a:gradFill>
              <a:ln cap="sq">
                <a:noFill/>
                <a:prstDash val="solid"/>
                <a:miter/>
              </a:ln>
            </p:spPr>
            <p:txBody>
              <a:bodyPr/>
              <a:lstStyle/>
              <a:p>
                <a:endParaRPr lang="en-US"/>
              </a:p>
            </p:txBody>
          </p:sp>
          <p:sp>
            <p:nvSpPr>
              <p:cNvPr id="28" name="TextBox 28"/>
              <p:cNvSpPr txBox="1"/>
              <p:nvPr/>
            </p:nvSpPr>
            <p:spPr>
              <a:xfrm>
                <a:off x="0" y="-47625"/>
                <a:ext cx="2194986" cy="454025"/>
              </a:xfrm>
              <a:prstGeom prst="rect">
                <a:avLst/>
              </a:prstGeom>
            </p:spPr>
            <p:txBody>
              <a:bodyPr lIns="31690" tIns="31690" rIns="31690" bIns="31690" rtlCol="0" anchor="ctr"/>
              <a:lstStyle/>
              <a:p>
                <a:pPr marL="0" lvl="0" indent="0" algn="ctr">
                  <a:lnSpc>
                    <a:spcPts val="3220"/>
                  </a:lnSpc>
                  <a:spcBef>
                    <a:spcPct val="0"/>
                  </a:spcBef>
                </a:pPr>
                <a:endParaRPr/>
              </a:p>
            </p:txBody>
          </p:sp>
        </p:grpSp>
        <p:sp>
          <p:nvSpPr>
            <p:cNvPr id="29" name="TextBox 29"/>
            <p:cNvSpPr txBox="1"/>
            <p:nvPr/>
          </p:nvSpPr>
          <p:spPr>
            <a:xfrm rot="-10800000">
              <a:off x="436620" y="247313"/>
              <a:ext cx="4390672" cy="535993"/>
            </a:xfrm>
            <a:prstGeom prst="rect">
              <a:avLst/>
            </a:prstGeom>
          </p:spPr>
          <p:txBody>
            <a:bodyPr lIns="0" tIns="0" rIns="0" bIns="0" rtlCol="0" anchor="t">
              <a:spAutoFit/>
            </a:bodyPr>
            <a:lstStyle/>
            <a:p>
              <a:pPr algn="ctr">
                <a:lnSpc>
                  <a:spcPts val="3436"/>
                </a:lnSpc>
              </a:pPr>
              <a:r>
                <a:rPr lang="en-US" sz="2454" b="1">
                  <a:solidFill>
                    <a:srgbClr val="FFFFFF"/>
                  </a:solidFill>
                  <a:latin typeface="Montserrat Bold"/>
                  <a:ea typeface="Montserrat Bold"/>
                  <a:cs typeface="Montserrat Bold"/>
                  <a:sym typeface="Montserrat Bold"/>
                </a:rPr>
                <a:t>UTKARSH RAJ</a:t>
              </a:r>
            </a:p>
          </p:txBody>
        </p:sp>
      </p:grpSp>
      <p:sp>
        <p:nvSpPr>
          <p:cNvPr id="30" name="TextBox 30"/>
          <p:cNvSpPr txBox="1"/>
          <p:nvPr/>
        </p:nvSpPr>
        <p:spPr>
          <a:xfrm>
            <a:off x="6362118" y="2779863"/>
            <a:ext cx="5563764" cy="413901"/>
          </a:xfrm>
          <a:prstGeom prst="rect">
            <a:avLst/>
          </a:prstGeom>
        </p:spPr>
        <p:txBody>
          <a:bodyPr lIns="0" tIns="0" rIns="0" bIns="0" rtlCol="0" anchor="t">
            <a:spAutoFit/>
          </a:bodyPr>
          <a:lstStyle/>
          <a:p>
            <a:pPr algn="ctr">
              <a:lnSpc>
                <a:spcPts val="3436"/>
              </a:lnSpc>
            </a:pPr>
            <a:r>
              <a:rPr lang="en-US" sz="2454" b="1" spc="1389">
                <a:solidFill>
                  <a:srgbClr val="4EA46A"/>
                </a:solidFill>
                <a:latin typeface="Montserrat Bold"/>
                <a:ea typeface="Montserrat Bold"/>
                <a:cs typeface="Montserrat Bold"/>
                <a:sym typeface="Montserrat Bold"/>
              </a:rPr>
              <a:t>OPTIMIZING</a:t>
            </a:r>
          </a:p>
        </p:txBody>
      </p:sp>
      <p:sp>
        <p:nvSpPr>
          <p:cNvPr id="31" name="TextBox 31"/>
          <p:cNvSpPr txBox="1"/>
          <p:nvPr/>
        </p:nvSpPr>
        <p:spPr>
          <a:xfrm>
            <a:off x="1507940" y="6330705"/>
            <a:ext cx="15272119" cy="1257350"/>
          </a:xfrm>
          <a:prstGeom prst="rect">
            <a:avLst/>
          </a:prstGeom>
        </p:spPr>
        <p:txBody>
          <a:bodyPr lIns="0" tIns="0" rIns="0" bIns="0" rtlCol="0" anchor="t">
            <a:spAutoFit/>
          </a:bodyPr>
          <a:lstStyle/>
          <a:p>
            <a:pPr algn="ctr">
              <a:lnSpc>
                <a:spcPts val="5504"/>
              </a:lnSpc>
            </a:pPr>
            <a:r>
              <a:rPr lang="en-US" sz="5003" b="1">
                <a:solidFill>
                  <a:srgbClr val="FFFFFF"/>
                </a:solidFill>
                <a:latin typeface="Montserrat Bold"/>
                <a:ea typeface="Montserrat Bold"/>
                <a:cs typeface="Montserrat Bold"/>
                <a:sym typeface="Montserrat Bold"/>
              </a:rPr>
              <a:t>CONVERSION PREDICTION </a:t>
            </a:r>
          </a:p>
          <a:p>
            <a:pPr algn="ctr">
              <a:lnSpc>
                <a:spcPts val="4404"/>
              </a:lnSpc>
            </a:pPr>
            <a:r>
              <a:rPr lang="en-US" sz="4003" b="1">
                <a:solidFill>
                  <a:srgbClr val="FFFFFF"/>
                </a:solidFill>
                <a:latin typeface="Montserrat Bold"/>
                <a:ea typeface="Montserrat Bold"/>
                <a:cs typeface="Montserrat Bold"/>
                <a:sym typeface="Montserrat Bold"/>
              </a:rPr>
              <a:t>USING MACHINE LEARNING</a:t>
            </a:r>
          </a:p>
        </p:txBody>
      </p:sp>
      <p:grpSp>
        <p:nvGrpSpPr>
          <p:cNvPr id="32" name="Group 32"/>
          <p:cNvGrpSpPr/>
          <p:nvPr/>
        </p:nvGrpSpPr>
        <p:grpSpPr>
          <a:xfrm>
            <a:off x="16519557" y="9585819"/>
            <a:ext cx="1568962" cy="490349"/>
            <a:chOff x="0" y="0"/>
            <a:chExt cx="2091949" cy="653799"/>
          </a:xfrm>
        </p:grpSpPr>
        <p:grpSp>
          <p:nvGrpSpPr>
            <p:cNvPr id="33" name="Group 33"/>
            <p:cNvGrpSpPr/>
            <p:nvPr/>
          </p:nvGrpSpPr>
          <p:grpSpPr>
            <a:xfrm>
              <a:off x="0" y="0"/>
              <a:ext cx="2091949" cy="653799"/>
              <a:chOff x="0" y="0"/>
              <a:chExt cx="689230" cy="215406"/>
            </a:xfrm>
          </p:grpSpPr>
          <p:sp>
            <p:nvSpPr>
              <p:cNvPr id="34" name="Freeform 34"/>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35" name="TextBox 35"/>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36" name="Freeform 36"/>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2"/>
              <a:stretch>
                <a:fillRect/>
              </a:stretch>
            </a:blipFill>
          </p:spPr>
          <p:txBody>
            <a:bodyPr/>
            <a:lstStyle/>
            <a:p>
              <a:endParaRPr lang="en-US"/>
            </a:p>
          </p:txBody>
        </p:sp>
      </p:grpSp>
      <p:sp>
        <p:nvSpPr>
          <p:cNvPr id="37" name="TextBox 37"/>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41280"/>
          </a:xfrm>
          <a:custGeom>
            <a:avLst/>
            <a:gdLst/>
            <a:ahLst/>
            <a:cxnLst/>
            <a:rect l="l" t="t" r="r" b="b"/>
            <a:pathLst>
              <a:path w="18288000" h="10241280">
                <a:moveTo>
                  <a:pt x="0" y="0"/>
                </a:moveTo>
                <a:lnTo>
                  <a:pt x="18288000" y="0"/>
                </a:lnTo>
                <a:lnTo>
                  <a:pt x="18288000" y="10241280"/>
                </a:lnTo>
                <a:lnTo>
                  <a:pt x="0" y="1024128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6519557" y="9585819"/>
            <a:ext cx="1568962" cy="490349"/>
            <a:chOff x="0" y="0"/>
            <a:chExt cx="2091949" cy="653799"/>
          </a:xfrm>
        </p:grpSpPr>
        <p:grpSp>
          <p:nvGrpSpPr>
            <p:cNvPr id="4" name="Group 4"/>
            <p:cNvGrpSpPr/>
            <p:nvPr/>
          </p:nvGrpSpPr>
          <p:grpSpPr>
            <a:xfrm>
              <a:off x="0" y="0"/>
              <a:ext cx="2091949" cy="653799"/>
              <a:chOff x="0" y="0"/>
              <a:chExt cx="689230" cy="215406"/>
            </a:xfrm>
          </p:grpSpPr>
          <p:sp>
            <p:nvSpPr>
              <p:cNvPr id="5" name="Freeform 5"/>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6" name="TextBox 6"/>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7" name="Freeform 7"/>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8" name="TextBox 8"/>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84564" y="9301438"/>
            <a:ext cx="1971124" cy="19711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028700" y="1028700"/>
            <a:ext cx="223236" cy="2232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684564" y="8712272"/>
            <a:ext cx="1092056" cy="10920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1028700" y="3097702"/>
            <a:ext cx="7245058" cy="4485294"/>
          </a:xfrm>
          <a:custGeom>
            <a:avLst/>
            <a:gdLst/>
            <a:ahLst/>
            <a:cxnLst/>
            <a:rect l="l" t="t" r="r" b="b"/>
            <a:pathLst>
              <a:path w="7245058" h="4485294">
                <a:moveTo>
                  <a:pt x="0" y="0"/>
                </a:moveTo>
                <a:lnTo>
                  <a:pt x="7245058" y="0"/>
                </a:lnTo>
                <a:lnTo>
                  <a:pt x="7245058" y="4485294"/>
                </a:lnTo>
                <a:lnTo>
                  <a:pt x="0" y="4485294"/>
                </a:lnTo>
                <a:lnTo>
                  <a:pt x="0" y="0"/>
                </a:lnTo>
                <a:close/>
              </a:path>
            </a:pathLst>
          </a:custGeom>
          <a:blipFill>
            <a:blip r:embed="rId2"/>
            <a:stretch>
              <a:fillRect t="-27197" b="-10755"/>
            </a:stretch>
          </a:blipFill>
        </p:spPr>
        <p:txBody>
          <a:bodyPr/>
          <a:lstStyle/>
          <a:p>
            <a:endParaRPr lang="en-US"/>
          </a:p>
        </p:txBody>
      </p:sp>
      <p:sp>
        <p:nvSpPr>
          <p:cNvPr id="12" name="Freeform 12"/>
          <p:cNvSpPr/>
          <p:nvPr/>
        </p:nvSpPr>
        <p:spPr>
          <a:xfrm>
            <a:off x="9248128" y="5633629"/>
            <a:ext cx="6681850" cy="3624671"/>
          </a:xfrm>
          <a:custGeom>
            <a:avLst/>
            <a:gdLst/>
            <a:ahLst/>
            <a:cxnLst/>
            <a:rect l="l" t="t" r="r" b="b"/>
            <a:pathLst>
              <a:path w="6681850" h="3624671">
                <a:moveTo>
                  <a:pt x="0" y="0"/>
                </a:moveTo>
                <a:lnTo>
                  <a:pt x="6681850" y="0"/>
                </a:lnTo>
                <a:lnTo>
                  <a:pt x="6681850" y="3624671"/>
                </a:lnTo>
                <a:lnTo>
                  <a:pt x="0" y="3624671"/>
                </a:lnTo>
                <a:lnTo>
                  <a:pt x="0" y="0"/>
                </a:lnTo>
                <a:close/>
              </a:path>
            </a:pathLst>
          </a:custGeom>
          <a:blipFill>
            <a:blip r:embed="rId3"/>
            <a:stretch>
              <a:fillRect t="-24480" b="-6173"/>
            </a:stretch>
          </a:blipFill>
        </p:spPr>
        <p:txBody>
          <a:bodyPr/>
          <a:lstStyle/>
          <a:p>
            <a:endParaRPr lang="en-US"/>
          </a:p>
        </p:txBody>
      </p:sp>
      <p:sp>
        <p:nvSpPr>
          <p:cNvPr id="13" name="TextBox 13"/>
          <p:cNvSpPr txBox="1"/>
          <p:nvPr/>
        </p:nvSpPr>
        <p:spPr>
          <a:xfrm>
            <a:off x="6035194" y="1028700"/>
            <a:ext cx="11195397" cy="762000"/>
          </a:xfrm>
          <a:prstGeom prst="rect">
            <a:avLst/>
          </a:prstGeom>
        </p:spPr>
        <p:txBody>
          <a:bodyPr lIns="0" tIns="0" rIns="0" bIns="0" rtlCol="0" anchor="t">
            <a:spAutoFit/>
          </a:bodyPr>
          <a:lstStyle/>
          <a:p>
            <a:pPr algn="ctr">
              <a:lnSpc>
                <a:spcPts val="6000"/>
              </a:lnSpc>
            </a:pPr>
            <a:r>
              <a:rPr lang="en-US" sz="5000" b="1">
                <a:solidFill>
                  <a:srgbClr val="FFFFFF"/>
                </a:solidFill>
                <a:latin typeface="Montserrat Bold"/>
                <a:ea typeface="Montserrat Bold"/>
                <a:cs typeface="Montserrat Bold"/>
                <a:sym typeface="Montserrat Bold"/>
              </a:rPr>
              <a:t>PROBLEM STATEMENT </a:t>
            </a:r>
          </a:p>
        </p:txBody>
      </p:sp>
      <p:sp>
        <p:nvSpPr>
          <p:cNvPr id="14" name="TextBox 14"/>
          <p:cNvSpPr txBox="1"/>
          <p:nvPr/>
        </p:nvSpPr>
        <p:spPr>
          <a:xfrm>
            <a:off x="8493542" y="3116681"/>
            <a:ext cx="8191021" cy="2641108"/>
          </a:xfrm>
          <a:prstGeom prst="rect">
            <a:avLst/>
          </a:prstGeom>
        </p:spPr>
        <p:txBody>
          <a:bodyPr lIns="0" tIns="0" rIns="0" bIns="0" rtlCol="0" anchor="t">
            <a:spAutoFit/>
          </a:bodyPr>
          <a:lstStyle/>
          <a:p>
            <a:pPr marL="0" lvl="0" indent="0" algn="l">
              <a:lnSpc>
                <a:spcPts val="2550"/>
              </a:lnSpc>
              <a:spcBef>
                <a:spcPct val="0"/>
              </a:spcBef>
            </a:pPr>
            <a:r>
              <a:rPr lang="en-US" dirty="0">
                <a:solidFill>
                  <a:srgbClr val="E9E9E9">
                    <a:alpha val="80000"/>
                  </a:srgbClr>
                </a:solidFill>
                <a:latin typeface="Montserrat"/>
                <a:ea typeface="Montserrat"/>
                <a:cs typeface="Montserrat"/>
                <a:sym typeface="Montserrat"/>
              </a:rPr>
              <a:t>Th</a:t>
            </a:r>
            <a:r>
              <a:rPr lang="en-US" u="none" strike="noStrike" dirty="0">
                <a:solidFill>
                  <a:srgbClr val="E9E9E9">
                    <a:alpha val="80000"/>
                  </a:srgbClr>
                </a:solidFill>
                <a:latin typeface="Montserrat"/>
                <a:ea typeface="Montserrat"/>
                <a:cs typeface="Montserrat"/>
                <a:sym typeface="Montserrat"/>
              </a:rPr>
              <a:t>e company is working on a project to improve its digital marketing by accurately predicting customer conversions. This is crucial for optimizing campaign performance and reducing inefficient targeting. The project uses machine learning to analyze customer demographics and engagement metrics to develop a solution that enhances campaign targeting, boosts conversion rates, and maximizes return on advertising spend. This will help improve campaign performance and ROAS. </a:t>
            </a:r>
          </a:p>
        </p:txBody>
      </p:sp>
      <p:grpSp>
        <p:nvGrpSpPr>
          <p:cNvPr id="15" name="Group 15"/>
          <p:cNvGrpSpPr/>
          <p:nvPr/>
        </p:nvGrpSpPr>
        <p:grpSpPr>
          <a:xfrm>
            <a:off x="16519557" y="9585819"/>
            <a:ext cx="1568962" cy="490349"/>
            <a:chOff x="0" y="0"/>
            <a:chExt cx="2091949" cy="653799"/>
          </a:xfrm>
        </p:grpSpPr>
        <p:grpSp>
          <p:nvGrpSpPr>
            <p:cNvPr id="16" name="Group 16"/>
            <p:cNvGrpSpPr/>
            <p:nvPr/>
          </p:nvGrpSpPr>
          <p:grpSpPr>
            <a:xfrm>
              <a:off x="0" y="0"/>
              <a:ext cx="2091949" cy="653799"/>
              <a:chOff x="0" y="0"/>
              <a:chExt cx="689230" cy="215406"/>
            </a:xfrm>
          </p:grpSpPr>
          <p:sp>
            <p:nvSpPr>
              <p:cNvPr id="17" name="Freeform 17"/>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8" name="TextBox 18"/>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4"/>
              <a:stretch>
                <a:fillRect/>
              </a:stretch>
            </a:blipFill>
          </p:spPr>
          <p:txBody>
            <a:bodyPr/>
            <a:lstStyle/>
            <a:p>
              <a:endParaRPr lang="en-US"/>
            </a:p>
          </p:txBody>
        </p:sp>
      </p:grpSp>
      <p:sp>
        <p:nvSpPr>
          <p:cNvPr id="20" name="TextBox 20"/>
          <p:cNvSpPr txBox="1"/>
          <p:nvPr/>
        </p:nvSpPr>
        <p:spPr>
          <a:xfrm>
            <a:off x="4828087"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119242" y="1028700"/>
            <a:ext cx="8983857" cy="1063888"/>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Data Description</a:t>
            </a:r>
          </a:p>
        </p:txBody>
      </p:sp>
      <p:grpSp>
        <p:nvGrpSpPr>
          <p:cNvPr id="3" name="Group 3"/>
          <p:cNvGrpSpPr/>
          <p:nvPr/>
        </p:nvGrpSpPr>
        <p:grpSpPr>
          <a:xfrm>
            <a:off x="16482712" y="9791297"/>
            <a:ext cx="283334" cy="2833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6900333" y="9301438"/>
            <a:ext cx="1971124" cy="19711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6371093" y="1449026"/>
            <a:ext cx="223236" cy="22323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028700" y="5564627"/>
            <a:ext cx="8949287" cy="2891127"/>
            <a:chOff x="0" y="0"/>
            <a:chExt cx="812800" cy="262580"/>
          </a:xfrm>
        </p:grpSpPr>
        <p:sp>
          <p:nvSpPr>
            <p:cNvPr id="13" name="Freeform 13"/>
            <p:cNvSpPr/>
            <p:nvPr/>
          </p:nvSpPr>
          <p:spPr>
            <a:xfrm>
              <a:off x="0" y="0"/>
              <a:ext cx="812800" cy="262580"/>
            </a:xfrm>
            <a:custGeom>
              <a:avLst/>
              <a:gdLst/>
              <a:ahLst/>
              <a:cxnLst/>
              <a:rect l="l" t="t" r="r" b="b"/>
              <a:pathLst>
                <a:path w="812800" h="262580">
                  <a:moveTo>
                    <a:pt x="0" y="0"/>
                  </a:moveTo>
                  <a:lnTo>
                    <a:pt x="812800" y="0"/>
                  </a:lnTo>
                  <a:lnTo>
                    <a:pt x="812800" y="262580"/>
                  </a:lnTo>
                  <a:lnTo>
                    <a:pt x="0" y="262580"/>
                  </a:lnTo>
                  <a:close/>
                </a:path>
              </a:pathLst>
            </a:custGeom>
            <a:blipFill>
              <a:blip r:embed="rId2"/>
              <a:stretch>
                <a:fillRect r="-88646"/>
              </a:stretch>
            </a:blipFill>
            <a:ln w="47625" cap="sq">
              <a:gradFill>
                <a:gsLst>
                  <a:gs pos="0">
                    <a:srgbClr val="4EA46A">
                      <a:alpha val="100000"/>
                    </a:srgbClr>
                  </a:gs>
                  <a:gs pos="100000">
                    <a:srgbClr val="005C57">
                      <a:alpha val="100000"/>
                    </a:srgbClr>
                  </a:gs>
                </a:gsLst>
                <a:lin ang="0"/>
              </a:gradFill>
              <a:prstDash val="solid"/>
              <a:miter/>
            </a:ln>
          </p:spPr>
          <p:txBody>
            <a:bodyPr/>
            <a:lstStyle/>
            <a:p>
              <a:endParaRPr lang="en-US"/>
            </a:p>
          </p:txBody>
        </p:sp>
      </p:grpSp>
      <p:sp>
        <p:nvSpPr>
          <p:cNvPr id="14" name="Freeform 14"/>
          <p:cNvSpPr/>
          <p:nvPr/>
        </p:nvSpPr>
        <p:spPr>
          <a:xfrm>
            <a:off x="11095792" y="2055473"/>
            <a:ext cx="5541557" cy="6011932"/>
          </a:xfrm>
          <a:custGeom>
            <a:avLst/>
            <a:gdLst/>
            <a:ahLst/>
            <a:cxnLst/>
            <a:rect l="l" t="t" r="r" b="b"/>
            <a:pathLst>
              <a:path w="5541557" h="6011932">
                <a:moveTo>
                  <a:pt x="0" y="0"/>
                </a:moveTo>
                <a:lnTo>
                  <a:pt x="5541557" y="0"/>
                </a:lnTo>
                <a:lnTo>
                  <a:pt x="5541557" y="6011932"/>
                </a:lnTo>
                <a:lnTo>
                  <a:pt x="0" y="6011932"/>
                </a:lnTo>
                <a:lnTo>
                  <a:pt x="0" y="0"/>
                </a:lnTo>
                <a:close/>
              </a:path>
            </a:pathLst>
          </a:custGeom>
          <a:blipFill>
            <a:blip r:embed="rId3"/>
            <a:stretch>
              <a:fillRect l="-1665" r="-2322" b="-2729"/>
            </a:stretch>
          </a:blipFill>
          <a:ln w="47625" cap="sq">
            <a:gradFill>
              <a:gsLst>
                <a:gs pos="0">
                  <a:srgbClr val="4EA46A">
                    <a:alpha val="100000"/>
                  </a:srgbClr>
                </a:gs>
                <a:gs pos="100000">
                  <a:srgbClr val="005C57">
                    <a:alpha val="100000"/>
                  </a:srgbClr>
                </a:gs>
              </a:gsLst>
              <a:lin ang="0"/>
            </a:gradFill>
            <a:prstDash val="solid"/>
            <a:miter/>
          </a:ln>
        </p:spPr>
        <p:txBody>
          <a:bodyPr/>
          <a:lstStyle/>
          <a:p>
            <a:endParaRPr lang="en-US"/>
          </a:p>
        </p:txBody>
      </p:sp>
      <p:sp>
        <p:nvSpPr>
          <p:cNvPr id="15" name="TextBox 15"/>
          <p:cNvSpPr txBox="1"/>
          <p:nvPr/>
        </p:nvSpPr>
        <p:spPr>
          <a:xfrm>
            <a:off x="1022620" y="2416843"/>
            <a:ext cx="8460323" cy="3307957"/>
          </a:xfrm>
          <a:prstGeom prst="rect">
            <a:avLst/>
          </a:prstGeom>
        </p:spPr>
        <p:txBody>
          <a:bodyPr lIns="0" tIns="0" rIns="0" bIns="0" rtlCol="0" anchor="t">
            <a:spAutoFit/>
          </a:bodyPr>
          <a:lstStyle/>
          <a:p>
            <a:pPr marL="0" lvl="0" indent="0" algn="l">
              <a:lnSpc>
                <a:spcPts val="2550"/>
              </a:lnSpc>
              <a:spcBef>
                <a:spcPct val="0"/>
              </a:spcBef>
            </a:pPr>
            <a:r>
              <a:rPr lang="en-US" dirty="0">
                <a:solidFill>
                  <a:srgbClr val="FFFFFF">
                    <a:alpha val="80000"/>
                  </a:srgbClr>
                </a:solidFill>
                <a:latin typeface="Montserrat"/>
                <a:ea typeface="Montserrat"/>
                <a:cs typeface="Montserrat"/>
                <a:sym typeface="Montserrat"/>
              </a:rPr>
              <a:t>• </a:t>
            </a:r>
            <a:r>
              <a:rPr lang="en-US" b="1" dirty="0">
                <a:solidFill>
                  <a:srgbClr val="4EA46A">
                    <a:alpha val="80000"/>
                  </a:srgbClr>
                </a:solidFill>
                <a:latin typeface="Montserrat Bold"/>
                <a:ea typeface="Montserrat Bold"/>
                <a:cs typeface="Montserrat Bold"/>
                <a:sym typeface="Montserrat Bold"/>
              </a:rPr>
              <a:t>Dataset S</a:t>
            </a:r>
            <a:r>
              <a:rPr lang="en-US" b="1" u="none" strike="noStrike" dirty="0">
                <a:solidFill>
                  <a:srgbClr val="4EA46A">
                    <a:alpha val="80000"/>
                  </a:srgbClr>
                </a:solidFill>
                <a:latin typeface="Montserrat Bold"/>
                <a:ea typeface="Montserrat Bold"/>
                <a:cs typeface="Montserrat Bold"/>
                <a:sym typeface="Montserrat Bold"/>
              </a:rPr>
              <a:t>ource:</a:t>
            </a:r>
            <a:r>
              <a:rPr lang="en-US" b="1" u="none" strike="noStrike" dirty="0">
                <a:solidFill>
                  <a:srgbClr val="FFFFFF">
                    <a:alpha val="80000"/>
                  </a:srgbClr>
                </a:solidFill>
                <a:latin typeface="Montserrat Bold"/>
                <a:ea typeface="Montserrat Bold"/>
                <a:cs typeface="Montserrat Bold"/>
                <a:sym typeface="Montserrat Bold"/>
              </a:rPr>
              <a:t> </a:t>
            </a:r>
            <a:r>
              <a:rPr lang="en-US" u="none" strike="noStrike" dirty="0">
                <a:solidFill>
                  <a:srgbClr val="FFFFFF">
                    <a:alpha val="80000"/>
                  </a:srgbClr>
                </a:solidFill>
                <a:latin typeface="Montserrat"/>
                <a:ea typeface="Montserrat"/>
                <a:cs typeface="Montserrat"/>
                <a:sym typeface="Montserrat"/>
              </a:rPr>
              <a:t>The dataset,  contains customer data for predicting conversions in digital marketing campaigns.</a:t>
            </a:r>
          </a:p>
          <a:p>
            <a:pPr marL="0" lvl="0" indent="0" algn="l">
              <a:lnSpc>
                <a:spcPts val="2550"/>
              </a:lnSpc>
              <a:spcBef>
                <a:spcPct val="0"/>
              </a:spcBef>
            </a:pPr>
            <a:endParaRPr lang="en-US" u="none" strike="noStrike" dirty="0">
              <a:solidFill>
                <a:srgbClr val="FFFFFF">
                  <a:alpha val="80000"/>
                </a:srgbClr>
              </a:solidFill>
              <a:latin typeface="Montserrat"/>
              <a:ea typeface="Montserrat"/>
              <a:cs typeface="Montserrat"/>
              <a:sym typeface="Montserrat"/>
            </a:endParaRPr>
          </a:p>
          <a:p>
            <a:pPr marL="0" lvl="0" indent="0" algn="l">
              <a:lnSpc>
                <a:spcPts val="2550"/>
              </a:lnSpc>
              <a:spcBef>
                <a:spcPct val="0"/>
              </a:spcBef>
            </a:pPr>
            <a:r>
              <a:rPr lang="en-US" u="none" strike="noStrike" dirty="0">
                <a:solidFill>
                  <a:srgbClr val="FFFFFF">
                    <a:alpha val="80000"/>
                  </a:srgbClr>
                </a:solidFill>
                <a:latin typeface="Montserrat"/>
                <a:ea typeface="Montserrat"/>
                <a:cs typeface="Montserrat"/>
                <a:sym typeface="Montserrat"/>
              </a:rPr>
              <a:t>• </a:t>
            </a:r>
            <a:r>
              <a:rPr lang="en-US" b="1" u="none" strike="noStrike" dirty="0">
                <a:solidFill>
                  <a:srgbClr val="4EA46A">
                    <a:alpha val="80000"/>
                  </a:srgbClr>
                </a:solidFill>
                <a:latin typeface="Montserrat Bold"/>
                <a:ea typeface="Montserrat Bold"/>
                <a:cs typeface="Montserrat Bold"/>
                <a:sym typeface="Montserrat Bold"/>
              </a:rPr>
              <a:t>Feature Categories:</a:t>
            </a:r>
            <a:r>
              <a:rPr lang="en-US" b="1" u="none" strike="noStrike" dirty="0">
                <a:solidFill>
                  <a:srgbClr val="FFFFFF">
                    <a:alpha val="80000"/>
                  </a:srgbClr>
                </a:solidFill>
                <a:latin typeface="Montserrat Bold"/>
                <a:ea typeface="Montserrat Bold"/>
                <a:cs typeface="Montserrat Bold"/>
                <a:sym typeface="Montserrat Bold"/>
              </a:rPr>
              <a:t> </a:t>
            </a:r>
            <a:r>
              <a:rPr lang="en-US" u="none" strike="noStrike" dirty="0">
                <a:solidFill>
                  <a:srgbClr val="FFFFFF">
                    <a:alpha val="80000"/>
                  </a:srgbClr>
                </a:solidFill>
                <a:latin typeface="Montserrat"/>
                <a:ea typeface="Montserrat"/>
                <a:cs typeface="Montserrat"/>
                <a:sym typeface="Montserrat"/>
              </a:rPr>
              <a:t>Includes demographics (e.g., Age, Gender, Income) and engagement metrics (e.g., </a:t>
            </a:r>
            <a:r>
              <a:rPr lang="en-US" u="none" strike="noStrike" dirty="0" err="1">
                <a:solidFill>
                  <a:srgbClr val="FFFFFF">
                    <a:alpha val="80000"/>
                  </a:srgbClr>
                </a:solidFill>
                <a:latin typeface="Montserrat"/>
                <a:ea typeface="Montserrat"/>
                <a:cs typeface="Montserrat"/>
                <a:sym typeface="Montserrat"/>
              </a:rPr>
              <a:t>WebsiteVisits</a:t>
            </a:r>
            <a:r>
              <a:rPr lang="en-US" u="none" strike="noStrike" dirty="0">
                <a:solidFill>
                  <a:srgbClr val="FFFFFF">
                    <a:alpha val="80000"/>
                  </a:srgbClr>
                </a:solidFill>
                <a:latin typeface="Montserrat"/>
                <a:ea typeface="Montserrat"/>
                <a:cs typeface="Montserrat"/>
                <a:sym typeface="Montserrat"/>
              </a:rPr>
              <a:t>, </a:t>
            </a:r>
            <a:r>
              <a:rPr lang="en-US" u="none" strike="noStrike" dirty="0" err="1">
                <a:solidFill>
                  <a:srgbClr val="FFFFFF">
                    <a:alpha val="80000"/>
                  </a:srgbClr>
                </a:solidFill>
                <a:latin typeface="Montserrat"/>
                <a:ea typeface="Montserrat"/>
                <a:cs typeface="Montserrat"/>
                <a:sym typeface="Montserrat"/>
              </a:rPr>
              <a:t>EmailClicks</a:t>
            </a:r>
            <a:r>
              <a:rPr lang="en-US" u="none" strike="noStrike" dirty="0">
                <a:solidFill>
                  <a:srgbClr val="FFFFFF">
                    <a:alpha val="80000"/>
                  </a:srgbClr>
                </a:solidFill>
                <a:latin typeface="Montserrat"/>
                <a:ea typeface="Montserrat"/>
                <a:cs typeface="Montserrat"/>
                <a:sym typeface="Montserrat"/>
              </a:rPr>
              <a:t>) to capture customer behavior.</a:t>
            </a:r>
          </a:p>
          <a:p>
            <a:pPr marL="0" lvl="0" indent="0" algn="l">
              <a:lnSpc>
                <a:spcPts val="2550"/>
              </a:lnSpc>
              <a:spcBef>
                <a:spcPct val="0"/>
              </a:spcBef>
            </a:pPr>
            <a:endParaRPr lang="en-US" u="none" strike="noStrike" dirty="0">
              <a:solidFill>
                <a:srgbClr val="FFFFFF">
                  <a:alpha val="80000"/>
                </a:srgbClr>
              </a:solidFill>
              <a:latin typeface="Montserrat"/>
              <a:ea typeface="Montserrat"/>
              <a:cs typeface="Montserrat"/>
              <a:sym typeface="Montserrat"/>
            </a:endParaRPr>
          </a:p>
          <a:p>
            <a:pPr marL="0" lvl="0" indent="0" algn="l">
              <a:lnSpc>
                <a:spcPts val="2550"/>
              </a:lnSpc>
              <a:spcBef>
                <a:spcPct val="0"/>
              </a:spcBef>
            </a:pPr>
            <a:r>
              <a:rPr lang="en-US" u="none" strike="noStrike" dirty="0">
                <a:solidFill>
                  <a:srgbClr val="FFFFFF">
                    <a:alpha val="80000"/>
                  </a:srgbClr>
                </a:solidFill>
                <a:latin typeface="Montserrat"/>
                <a:ea typeface="Montserrat"/>
                <a:cs typeface="Montserrat"/>
                <a:sym typeface="Montserrat"/>
              </a:rPr>
              <a:t>• </a:t>
            </a:r>
            <a:r>
              <a:rPr lang="en-US" b="1" u="none" strike="noStrike" dirty="0">
                <a:solidFill>
                  <a:srgbClr val="4EA46A">
                    <a:alpha val="80000"/>
                  </a:srgbClr>
                </a:solidFill>
                <a:latin typeface="Montserrat Bold"/>
                <a:ea typeface="Montserrat Bold"/>
                <a:cs typeface="Montserrat Bold"/>
                <a:sym typeface="Montserrat Bold"/>
              </a:rPr>
              <a:t>Target Variable:</a:t>
            </a:r>
            <a:r>
              <a:rPr lang="en-US" b="1" u="none" strike="noStrike" dirty="0">
                <a:solidFill>
                  <a:srgbClr val="FFFFFF">
                    <a:alpha val="80000"/>
                  </a:srgbClr>
                </a:solidFill>
                <a:latin typeface="Montserrat Bold"/>
                <a:ea typeface="Montserrat Bold"/>
                <a:cs typeface="Montserrat Bold"/>
                <a:sym typeface="Montserrat Bold"/>
              </a:rPr>
              <a:t> </a:t>
            </a:r>
            <a:r>
              <a:rPr lang="en-US" u="none" strike="noStrike" dirty="0">
                <a:solidFill>
                  <a:srgbClr val="FFFFFF">
                    <a:alpha val="80000"/>
                  </a:srgbClr>
                </a:solidFill>
                <a:latin typeface="Montserrat"/>
                <a:ea typeface="Montserrat"/>
                <a:cs typeface="Montserrat"/>
                <a:sym typeface="Montserrat"/>
              </a:rPr>
              <a:t>The target, Conversion, is binary (0 = No Conversion, 1 = Converted), indicating whether a customer converted after a campaign.</a:t>
            </a:r>
          </a:p>
          <a:p>
            <a:pPr marL="0" lvl="0" indent="0" algn="l">
              <a:lnSpc>
                <a:spcPts val="2550"/>
              </a:lnSpc>
              <a:spcBef>
                <a:spcPct val="0"/>
              </a:spcBef>
            </a:pPr>
            <a:endParaRPr lang="en-US" u="none" strike="noStrike" dirty="0">
              <a:solidFill>
                <a:srgbClr val="FFFFFF">
                  <a:alpha val="80000"/>
                </a:srgbClr>
              </a:solidFill>
              <a:latin typeface="Montserrat"/>
              <a:ea typeface="Montserrat"/>
              <a:cs typeface="Montserrat"/>
              <a:sym typeface="Montserrat"/>
            </a:endParaRPr>
          </a:p>
        </p:txBody>
      </p:sp>
      <p:grpSp>
        <p:nvGrpSpPr>
          <p:cNvPr id="16" name="Group 16"/>
          <p:cNvGrpSpPr/>
          <p:nvPr/>
        </p:nvGrpSpPr>
        <p:grpSpPr>
          <a:xfrm>
            <a:off x="16519557" y="9585819"/>
            <a:ext cx="1568962" cy="490349"/>
            <a:chOff x="0" y="0"/>
            <a:chExt cx="2091949" cy="653799"/>
          </a:xfrm>
        </p:grpSpPr>
        <p:grpSp>
          <p:nvGrpSpPr>
            <p:cNvPr id="17" name="Group 17"/>
            <p:cNvGrpSpPr/>
            <p:nvPr/>
          </p:nvGrpSpPr>
          <p:grpSpPr>
            <a:xfrm>
              <a:off x="0" y="0"/>
              <a:ext cx="2091949" cy="653799"/>
              <a:chOff x="0" y="0"/>
              <a:chExt cx="689230" cy="215406"/>
            </a:xfrm>
          </p:grpSpPr>
          <p:sp>
            <p:nvSpPr>
              <p:cNvPr id="18" name="Freeform 18"/>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9" name="TextBox 19"/>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20" name="Freeform 20"/>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4"/>
              <a:stretch>
                <a:fillRect/>
              </a:stretch>
            </a:blipFill>
          </p:spPr>
          <p:txBody>
            <a:bodyPr/>
            <a:lstStyle/>
            <a:p>
              <a:endParaRPr lang="en-US"/>
            </a:p>
          </p:txBody>
        </p:sp>
      </p:grpSp>
      <p:sp>
        <p:nvSpPr>
          <p:cNvPr id="21" name="TextBox 21"/>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652072" y="500062"/>
            <a:ext cx="8983857" cy="1057275"/>
          </a:xfrm>
          <a:prstGeom prst="rect">
            <a:avLst/>
          </a:prstGeom>
        </p:spPr>
        <p:txBody>
          <a:bodyPr lIns="0" tIns="0" rIns="0" bIns="0" rtlCol="0" anchor="t">
            <a:spAutoFit/>
          </a:bodyPr>
          <a:lstStyle/>
          <a:p>
            <a:pPr algn="ctr">
              <a:lnSpc>
                <a:spcPts val="8377"/>
              </a:lnSpc>
            </a:pPr>
            <a:r>
              <a:rPr lang="en-US" sz="6980" b="1">
                <a:solidFill>
                  <a:srgbClr val="FFFFFF"/>
                </a:solidFill>
                <a:latin typeface="Montserrat Bold"/>
                <a:ea typeface="Montserrat Bold"/>
                <a:cs typeface="Montserrat Bold"/>
                <a:sym typeface="Montserrat Bold"/>
              </a:rPr>
              <a:t>WORKFLOW</a:t>
            </a:r>
          </a:p>
        </p:txBody>
      </p:sp>
      <p:grpSp>
        <p:nvGrpSpPr>
          <p:cNvPr id="3" name="Group 3"/>
          <p:cNvGrpSpPr/>
          <p:nvPr/>
        </p:nvGrpSpPr>
        <p:grpSpPr>
          <a:xfrm>
            <a:off x="9961431" y="8092090"/>
            <a:ext cx="283334" cy="2833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744265" y="8972476"/>
            <a:ext cx="1971124" cy="19711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405447" y="9734801"/>
            <a:ext cx="223236" cy="22323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134621" y="1713344"/>
            <a:ext cx="18018758" cy="7865450"/>
          </a:xfrm>
          <a:custGeom>
            <a:avLst/>
            <a:gdLst/>
            <a:ahLst/>
            <a:cxnLst/>
            <a:rect l="l" t="t" r="r" b="b"/>
            <a:pathLst>
              <a:path w="18018758" h="7865450">
                <a:moveTo>
                  <a:pt x="0" y="0"/>
                </a:moveTo>
                <a:lnTo>
                  <a:pt x="18018758" y="0"/>
                </a:lnTo>
                <a:lnTo>
                  <a:pt x="18018758" y="7865450"/>
                </a:lnTo>
                <a:lnTo>
                  <a:pt x="0" y="7865450"/>
                </a:lnTo>
                <a:lnTo>
                  <a:pt x="0" y="0"/>
                </a:lnTo>
                <a:close/>
              </a:path>
            </a:pathLst>
          </a:custGeom>
          <a:blipFill>
            <a:blip r:embed="rId2"/>
            <a:stretch>
              <a:fillRect l="-3955" t="-26813" r="-2974" b="-12204"/>
            </a:stretch>
          </a:blipFill>
        </p:spPr>
        <p:txBody>
          <a:bodyPr/>
          <a:lstStyle/>
          <a:p>
            <a:endParaRPr lang="en-US"/>
          </a:p>
        </p:txBody>
      </p:sp>
      <p:grpSp>
        <p:nvGrpSpPr>
          <p:cNvPr id="13" name="Group 13"/>
          <p:cNvGrpSpPr/>
          <p:nvPr/>
        </p:nvGrpSpPr>
        <p:grpSpPr>
          <a:xfrm>
            <a:off x="16519557" y="9585819"/>
            <a:ext cx="1568962" cy="490349"/>
            <a:chOff x="0" y="0"/>
            <a:chExt cx="2091949" cy="653799"/>
          </a:xfrm>
        </p:grpSpPr>
        <p:grpSp>
          <p:nvGrpSpPr>
            <p:cNvPr id="14" name="Group 14"/>
            <p:cNvGrpSpPr/>
            <p:nvPr/>
          </p:nvGrpSpPr>
          <p:grpSpPr>
            <a:xfrm>
              <a:off x="0" y="0"/>
              <a:ext cx="2091949" cy="653799"/>
              <a:chOff x="0" y="0"/>
              <a:chExt cx="689230" cy="215406"/>
            </a:xfrm>
          </p:grpSpPr>
          <p:sp>
            <p:nvSpPr>
              <p:cNvPr id="15" name="Freeform 15"/>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6" name="TextBox 16"/>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18" name="TextBox 18"/>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362760"/>
            <a:ext cx="243672" cy="24367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015628" y="1407954"/>
            <a:ext cx="243672" cy="24367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272372" y="1028700"/>
            <a:ext cx="408184" cy="40818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6607445" y="1073894"/>
            <a:ext cx="408184" cy="4081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7738627" y="8934113"/>
            <a:ext cx="1971124" cy="19711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2529482" y="1028700"/>
            <a:ext cx="13229036" cy="723900"/>
          </a:xfrm>
          <a:prstGeom prst="rect">
            <a:avLst/>
          </a:prstGeom>
        </p:spPr>
        <p:txBody>
          <a:bodyPr lIns="0" tIns="0" rIns="0" bIns="0" rtlCol="0" anchor="t">
            <a:spAutoFit/>
          </a:bodyPr>
          <a:lstStyle/>
          <a:p>
            <a:pPr algn="ctr">
              <a:lnSpc>
                <a:spcPts val="5737"/>
              </a:lnSpc>
            </a:pPr>
            <a:r>
              <a:rPr lang="en-US" sz="4780" b="1">
                <a:solidFill>
                  <a:srgbClr val="FFFFFF"/>
                </a:solidFill>
                <a:latin typeface="Montserrat Bold"/>
                <a:ea typeface="Montserrat Bold"/>
                <a:cs typeface="Montserrat Bold"/>
                <a:sym typeface="Montserrat Bold"/>
              </a:rPr>
              <a:t>EXPLORATORY DATA ANALYSIS (EDA)</a:t>
            </a:r>
          </a:p>
        </p:txBody>
      </p:sp>
      <p:grpSp>
        <p:nvGrpSpPr>
          <p:cNvPr id="18" name="Group 18"/>
          <p:cNvGrpSpPr/>
          <p:nvPr/>
        </p:nvGrpSpPr>
        <p:grpSpPr>
          <a:xfrm>
            <a:off x="1272372" y="2405412"/>
            <a:ext cx="4865968" cy="2242210"/>
            <a:chOff x="0" y="0"/>
            <a:chExt cx="6487957" cy="2989614"/>
          </a:xfrm>
        </p:grpSpPr>
        <p:grpSp>
          <p:nvGrpSpPr>
            <p:cNvPr id="19" name="Group 19"/>
            <p:cNvGrpSpPr/>
            <p:nvPr/>
          </p:nvGrpSpPr>
          <p:grpSpPr>
            <a:xfrm>
              <a:off x="0" y="0"/>
              <a:ext cx="6487957" cy="2989614"/>
              <a:chOff x="0" y="0"/>
              <a:chExt cx="1281572" cy="590541"/>
            </a:xfrm>
          </p:grpSpPr>
          <p:sp>
            <p:nvSpPr>
              <p:cNvPr id="20" name="Freeform 20"/>
              <p:cNvSpPr/>
              <p:nvPr/>
            </p:nvSpPr>
            <p:spPr>
              <a:xfrm>
                <a:off x="0" y="0"/>
                <a:ext cx="1281572" cy="590541"/>
              </a:xfrm>
              <a:custGeom>
                <a:avLst/>
                <a:gdLst/>
                <a:ahLst/>
                <a:cxnLst/>
                <a:rect l="l" t="t" r="r" b="b"/>
                <a:pathLst>
                  <a:path w="1281572" h="590541">
                    <a:moveTo>
                      <a:pt x="31821" y="0"/>
                    </a:moveTo>
                    <a:lnTo>
                      <a:pt x="1249751" y="0"/>
                    </a:lnTo>
                    <a:cubicBezTo>
                      <a:pt x="1258191" y="0"/>
                      <a:pt x="1266284" y="3353"/>
                      <a:pt x="1272252" y="9320"/>
                    </a:cubicBezTo>
                    <a:cubicBezTo>
                      <a:pt x="1278219" y="15288"/>
                      <a:pt x="1281572" y="23381"/>
                      <a:pt x="1281572" y="31821"/>
                    </a:cubicBezTo>
                    <a:lnTo>
                      <a:pt x="1281572" y="558720"/>
                    </a:lnTo>
                    <a:cubicBezTo>
                      <a:pt x="1281572" y="567160"/>
                      <a:pt x="1278219" y="575253"/>
                      <a:pt x="1272252" y="581221"/>
                    </a:cubicBezTo>
                    <a:cubicBezTo>
                      <a:pt x="1266284" y="587188"/>
                      <a:pt x="1258191" y="590541"/>
                      <a:pt x="1249751" y="590541"/>
                    </a:cubicBezTo>
                    <a:lnTo>
                      <a:pt x="31821" y="590541"/>
                    </a:lnTo>
                    <a:cubicBezTo>
                      <a:pt x="23381" y="590541"/>
                      <a:pt x="15288" y="587188"/>
                      <a:pt x="9320" y="581221"/>
                    </a:cubicBezTo>
                    <a:cubicBezTo>
                      <a:pt x="3353" y="575253"/>
                      <a:pt x="0" y="567160"/>
                      <a:pt x="0" y="558720"/>
                    </a:cubicBezTo>
                    <a:lnTo>
                      <a:pt x="0" y="31821"/>
                    </a:lnTo>
                    <a:cubicBezTo>
                      <a:pt x="0" y="23381"/>
                      <a:pt x="3353" y="15288"/>
                      <a:pt x="9320" y="9320"/>
                    </a:cubicBezTo>
                    <a:cubicBezTo>
                      <a:pt x="15288" y="3353"/>
                      <a:pt x="23381" y="0"/>
                      <a:pt x="31821"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1" name="TextBox 21"/>
              <p:cNvSpPr txBox="1"/>
              <p:nvPr/>
            </p:nvSpPr>
            <p:spPr>
              <a:xfrm>
                <a:off x="0" y="-28575"/>
                <a:ext cx="1281572" cy="619116"/>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20244" y="217068"/>
              <a:ext cx="6247470" cy="2447924"/>
            </a:xfrm>
            <a:prstGeom prst="rect">
              <a:avLst/>
            </a:prstGeom>
          </p:spPr>
          <p:txBody>
            <a:bodyPr lIns="0" tIns="0" rIns="0" bIns="0" rtlCol="0" anchor="t">
              <a:spAutoFit/>
            </a:bodyPr>
            <a:lstStyle/>
            <a:p>
              <a:pPr algn="l">
                <a:lnSpc>
                  <a:spcPts val="3910"/>
                </a:lnSpc>
              </a:pPr>
              <a:r>
                <a:rPr lang="en-US" sz="2300" b="1" spc="149">
                  <a:solidFill>
                    <a:srgbClr val="FFFFFF"/>
                  </a:solidFill>
                  <a:latin typeface="Poppins Bold"/>
                  <a:ea typeface="Poppins Bold"/>
                  <a:cs typeface="Poppins Bold"/>
                  <a:sym typeface="Poppins Bold"/>
                </a:rPr>
                <a:t>CUSTOMER DEMOGRAPHICS</a:t>
              </a:r>
            </a:p>
            <a:p>
              <a:pPr marL="345444" lvl="1" indent="-172722" algn="l">
                <a:lnSpc>
                  <a:spcPts val="2720"/>
                </a:lnSpc>
                <a:buFont typeface="Arial"/>
                <a:buChar char="•"/>
              </a:pPr>
              <a:r>
                <a:rPr lang="en-US" sz="1600" b="1" spc="104">
                  <a:solidFill>
                    <a:srgbClr val="FFFFFF"/>
                  </a:solidFill>
                  <a:latin typeface="Poppins Bold"/>
                  <a:ea typeface="Poppins Bold"/>
                  <a:cs typeface="Poppins Bold"/>
                  <a:sym typeface="Poppins Bold"/>
                </a:rPr>
                <a:t>Gender Distribution</a:t>
              </a:r>
            </a:p>
            <a:p>
              <a:pPr marL="345444" lvl="1" indent="-172722" algn="l">
                <a:lnSpc>
                  <a:spcPts val="2720"/>
                </a:lnSpc>
                <a:buFont typeface="Arial"/>
                <a:buChar char="•"/>
              </a:pPr>
              <a:r>
                <a:rPr lang="en-US" sz="1600" b="1" spc="104">
                  <a:solidFill>
                    <a:srgbClr val="FFFFFF"/>
                  </a:solidFill>
                  <a:latin typeface="Poppins Bold"/>
                  <a:ea typeface="Poppins Bold"/>
                  <a:cs typeface="Poppins Bold"/>
                  <a:sym typeface="Poppins Bold"/>
                </a:rPr>
                <a:t>Age and Income Distribution</a:t>
              </a:r>
            </a:p>
            <a:p>
              <a:pPr marL="345444" lvl="1" indent="-172722" algn="l">
                <a:lnSpc>
                  <a:spcPts val="2720"/>
                </a:lnSpc>
                <a:buFont typeface="Arial"/>
                <a:buChar char="•"/>
              </a:pPr>
              <a:r>
                <a:rPr lang="en-US" sz="1600" b="1" spc="104">
                  <a:solidFill>
                    <a:srgbClr val="FFFFFF"/>
                  </a:solidFill>
                  <a:latin typeface="Poppins Bold"/>
                  <a:ea typeface="Poppins Bold"/>
                  <a:cs typeface="Poppins Bold"/>
                  <a:sym typeface="Poppins Bold"/>
                </a:rPr>
                <a:t>Age and Income vs. Conversion </a:t>
              </a:r>
            </a:p>
            <a:p>
              <a:pPr marL="345444" lvl="1" indent="-172722" algn="l">
                <a:lnSpc>
                  <a:spcPts val="2720"/>
                </a:lnSpc>
                <a:buFont typeface="Arial"/>
                <a:buChar char="•"/>
              </a:pPr>
              <a:r>
                <a:rPr lang="en-US" sz="1600" b="1" spc="104">
                  <a:solidFill>
                    <a:srgbClr val="FFFFFF"/>
                  </a:solidFill>
                  <a:latin typeface="Poppins Bold"/>
                  <a:ea typeface="Poppins Bold"/>
                  <a:cs typeface="Poppins Bold"/>
                  <a:sym typeface="Poppins Bold"/>
                </a:rPr>
                <a:t>Gender and Age vs. Conversion</a:t>
              </a:r>
            </a:p>
          </p:txBody>
        </p:sp>
      </p:grpSp>
      <p:grpSp>
        <p:nvGrpSpPr>
          <p:cNvPr id="23" name="Group 23"/>
          <p:cNvGrpSpPr/>
          <p:nvPr/>
        </p:nvGrpSpPr>
        <p:grpSpPr>
          <a:xfrm>
            <a:off x="12148484" y="2405412"/>
            <a:ext cx="4865968" cy="3359856"/>
            <a:chOff x="0" y="0"/>
            <a:chExt cx="6487957" cy="4479808"/>
          </a:xfrm>
        </p:grpSpPr>
        <p:grpSp>
          <p:nvGrpSpPr>
            <p:cNvPr id="24" name="Group 24"/>
            <p:cNvGrpSpPr/>
            <p:nvPr/>
          </p:nvGrpSpPr>
          <p:grpSpPr>
            <a:xfrm>
              <a:off x="0" y="0"/>
              <a:ext cx="6487957" cy="4479808"/>
              <a:chOff x="0" y="0"/>
              <a:chExt cx="1281572" cy="884900"/>
            </a:xfrm>
          </p:grpSpPr>
          <p:sp>
            <p:nvSpPr>
              <p:cNvPr id="25" name="Freeform 25"/>
              <p:cNvSpPr/>
              <p:nvPr/>
            </p:nvSpPr>
            <p:spPr>
              <a:xfrm>
                <a:off x="0" y="0"/>
                <a:ext cx="1281572" cy="884900"/>
              </a:xfrm>
              <a:custGeom>
                <a:avLst/>
                <a:gdLst/>
                <a:ahLst/>
                <a:cxnLst/>
                <a:rect l="l" t="t" r="r" b="b"/>
                <a:pathLst>
                  <a:path w="1281572" h="884900">
                    <a:moveTo>
                      <a:pt x="31821" y="0"/>
                    </a:moveTo>
                    <a:lnTo>
                      <a:pt x="1249751" y="0"/>
                    </a:lnTo>
                    <a:cubicBezTo>
                      <a:pt x="1258191" y="0"/>
                      <a:pt x="1266284" y="3353"/>
                      <a:pt x="1272252" y="9320"/>
                    </a:cubicBezTo>
                    <a:cubicBezTo>
                      <a:pt x="1278219" y="15288"/>
                      <a:pt x="1281572" y="23381"/>
                      <a:pt x="1281572" y="31821"/>
                    </a:cubicBezTo>
                    <a:lnTo>
                      <a:pt x="1281572" y="853080"/>
                    </a:lnTo>
                    <a:cubicBezTo>
                      <a:pt x="1281572" y="861519"/>
                      <a:pt x="1278219" y="869613"/>
                      <a:pt x="1272252" y="875580"/>
                    </a:cubicBezTo>
                    <a:cubicBezTo>
                      <a:pt x="1266284" y="881548"/>
                      <a:pt x="1258191" y="884900"/>
                      <a:pt x="1249751" y="884900"/>
                    </a:cubicBezTo>
                    <a:lnTo>
                      <a:pt x="31821" y="884900"/>
                    </a:lnTo>
                    <a:cubicBezTo>
                      <a:pt x="23381" y="884900"/>
                      <a:pt x="15288" y="881548"/>
                      <a:pt x="9320" y="875580"/>
                    </a:cubicBezTo>
                    <a:cubicBezTo>
                      <a:pt x="3353" y="869613"/>
                      <a:pt x="0" y="861519"/>
                      <a:pt x="0" y="853080"/>
                    </a:cubicBezTo>
                    <a:lnTo>
                      <a:pt x="0" y="31821"/>
                    </a:lnTo>
                    <a:cubicBezTo>
                      <a:pt x="0" y="23381"/>
                      <a:pt x="3353" y="15288"/>
                      <a:pt x="9320" y="9320"/>
                    </a:cubicBezTo>
                    <a:cubicBezTo>
                      <a:pt x="15288" y="3353"/>
                      <a:pt x="23381" y="0"/>
                      <a:pt x="31821"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26" name="TextBox 26"/>
              <p:cNvSpPr txBox="1"/>
              <p:nvPr/>
            </p:nvSpPr>
            <p:spPr>
              <a:xfrm>
                <a:off x="0" y="-28575"/>
                <a:ext cx="1281572" cy="913475"/>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100690" y="150523"/>
              <a:ext cx="6286578" cy="4077757"/>
            </a:xfrm>
            <a:prstGeom prst="rect">
              <a:avLst/>
            </a:prstGeom>
          </p:spPr>
          <p:txBody>
            <a:bodyPr lIns="0" tIns="0" rIns="0" bIns="0" rtlCol="0" anchor="t">
              <a:spAutoFit/>
            </a:bodyPr>
            <a:lstStyle/>
            <a:p>
              <a:pPr algn="ctr">
                <a:lnSpc>
                  <a:spcPts val="3910"/>
                </a:lnSpc>
              </a:pPr>
              <a:r>
                <a:rPr lang="en-US" sz="2300" b="1" spc="149">
                  <a:solidFill>
                    <a:srgbClr val="FFFFFF"/>
                  </a:solidFill>
                  <a:latin typeface="Poppins Bold"/>
                  <a:ea typeface="Poppins Bold"/>
                  <a:cs typeface="Poppins Bold"/>
                  <a:sym typeface="Poppins Bold"/>
                </a:rPr>
                <a:t>CAMPAGIN EFFECTIVENESS</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Campaign Channel and Type Distribution</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Ad. Spend and Click Through Rate Distribution </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Click through Rate vs. Conversion </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Campaign Type and Channel vs. Conversion </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Total Ad. Spend vs. Conversion</a:t>
              </a:r>
            </a:p>
          </p:txBody>
        </p:sp>
      </p:grpSp>
      <p:grpSp>
        <p:nvGrpSpPr>
          <p:cNvPr id="28" name="Group 28"/>
          <p:cNvGrpSpPr/>
          <p:nvPr/>
        </p:nvGrpSpPr>
        <p:grpSpPr>
          <a:xfrm>
            <a:off x="6711016" y="2405412"/>
            <a:ext cx="4865968" cy="2712156"/>
            <a:chOff x="0" y="0"/>
            <a:chExt cx="6487957" cy="3616208"/>
          </a:xfrm>
        </p:grpSpPr>
        <p:grpSp>
          <p:nvGrpSpPr>
            <p:cNvPr id="29" name="Group 29"/>
            <p:cNvGrpSpPr/>
            <p:nvPr/>
          </p:nvGrpSpPr>
          <p:grpSpPr>
            <a:xfrm>
              <a:off x="0" y="0"/>
              <a:ext cx="6487957" cy="3616208"/>
              <a:chOff x="0" y="0"/>
              <a:chExt cx="1281572" cy="714313"/>
            </a:xfrm>
          </p:grpSpPr>
          <p:sp>
            <p:nvSpPr>
              <p:cNvPr id="30" name="Freeform 30"/>
              <p:cNvSpPr/>
              <p:nvPr/>
            </p:nvSpPr>
            <p:spPr>
              <a:xfrm>
                <a:off x="0" y="0"/>
                <a:ext cx="1281572" cy="714313"/>
              </a:xfrm>
              <a:custGeom>
                <a:avLst/>
                <a:gdLst/>
                <a:ahLst/>
                <a:cxnLst/>
                <a:rect l="l" t="t" r="r" b="b"/>
                <a:pathLst>
                  <a:path w="1281572" h="714313">
                    <a:moveTo>
                      <a:pt x="31821" y="0"/>
                    </a:moveTo>
                    <a:lnTo>
                      <a:pt x="1249751" y="0"/>
                    </a:lnTo>
                    <a:cubicBezTo>
                      <a:pt x="1258191" y="0"/>
                      <a:pt x="1266284" y="3353"/>
                      <a:pt x="1272252" y="9320"/>
                    </a:cubicBezTo>
                    <a:cubicBezTo>
                      <a:pt x="1278219" y="15288"/>
                      <a:pt x="1281572" y="23381"/>
                      <a:pt x="1281572" y="31821"/>
                    </a:cubicBezTo>
                    <a:lnTo>
                      <a:pt x="1281572" y="682492"/>
                    </a:lnTo>
                    <a:cubicBezTo>
                      <a:pt x="1281572" y="690931"/>
                      <a:pt x="1278219" y="699025"/>
                      <a:pt x="1272252" y="704993"/>
                    </a:cubicBezTo>
                    <a:cubicBezTo>
                      <a:pt x="1266284" y="710960"/>
                      <a:pt x="1258191" y="714313"/>
                      <a:pt x="1249751" y="714313"/>
                    </a:cubicBezTo>
                    <a:lnTo>
                      <a:pt x="31821" y="714313"/>
                    </a:lnTo>
                    <a:cubicBezTo>
                      <a:pt x="23381" y="714313"/>
                      <a:pt x="15288" y="710960"/>
                      <a:pt x="9320" y="704993"/>
                    </a:cubicBezTo>
                    <a:cubicBezTo>
                      <a:pt x="3353" y="699025"/>
                      <a:pt x="0" y="690931"/>
                      <a:pt x="0" y="682492"/>
                    </a:cubicBezTo>
                    <a:lnTo>
                      <a:pt x="0" y="31821"/>
                    </a:lnTo>
                    <a:cubicBezTo>
                      <a:pt x="0" y="23381"/>
                      <a:pt x="3353" y="15288"/>
                      <a:pt x="9320" y="9320"/>
                    </a:cubicBezTo>
                    <a:cubicBezTo>
                      <a:pt x="15288" y="3353"/>
                      <a:pt x="23381" y="0"/>
                      <a:pt x="31821"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31" name="TextBox 31"/>
              <p:cNvSpPr txBox="1"/>
              <p:nvPr/>
            </p:nvSpPr>
            <p:spPr>
              <a:xfrm>
                <a:off x="0" y="-28575"/>
                <a:ext cx="1281572" cy="742888"/>
              </a:xfrm>
              <a:prstGeom prst="rect">
                <a:avLst/>
              </a:prstGeom>
            </p:spPr>
            <p:txBody>
              <a:bodyPr lIns="50800" tIns="50800" rIns="50800" bIns="50800" rtlCol="0" anchor="ctr"/>
              <a:lstStyle/>
              <a:p>
                <a:pPr algn="ctr">
                  <a:lnSpc>
                    <a:spcPts val="2799"/>
                  </a:lnSpc>
                </a:pPr>
                <a:endParaRPr/>
              </a:p>
            </p:txBody>
          </p:sp>
        </p:grpSp>
        <p:sp>
          <p:nvSpPr>
            <p:cNvPr id="32" name="TextBox 32"/>
            <p:cNvSpPr txBox="1"/>
            <p:nvPr/>
          </p:nvSpPr>
          <p:spPr>
            <a:xfrm>
              <a:off x="100690" y="150523"/>
              <a:ext cx="6286578" cy="3214157"/>
            </a:xfrm>
            <a:prstGeom prst="rect">
              <a:avLst/>
            </a:prstGeom>
          </p:spPr>
          <p:txBody>
            <a:bodyPr lIns="0" tIns="0" rIns="0" bIns="0" rtlCol="0" anchor="t">
              <a:spAutoFit/>
            </a:bodyPr>
            <a:lstStyle/>
            <a:p>
              <a:pPr algn="ctr">
                <a:lnSpc>
                  <a:spcPts val="3910"/>
                </a:lnSpc>
              </a:pPr>
              <a:r>
                <a:rPr lang="en-US" sz="2300" b="1" spc="149">
                  <a:solidFill>
                    <a:srgbClr val="FFFFFF"/>
                  </a:solidFill>
                  <a:latin typeface="Poppins Bold"/>
                  <a:ea typeface="Poppins Bold"/>
                  <a:cs typeface="Poppins Bold"/>
                  <a:sym typeface="Poppins Bold"/>
                </a:rPr>
                <a:t>CUSTOMER ENGAMENT</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Engagement Distribution</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Website visit and Page per visit vs Campaign Type and Channel </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Avg. Time on Site and Avg. loyalty point vs. Conversion </a:t>
              </a:r>
            </a:p>
            <a:p>
              <a:pPr marL="323855" lvl="1" indent="-161927" algn="l">
                <a:lnSpc>
                  <a:spcPts val="2550"/>
                </a:lnSpc>
                <a:buFont typeface="Arial"/>
                <a:buChar char="•"/>
              </a:pPr>
              <a:r>
                <a:rPr lang="en-US" sz="1500" b="1" spc="97">
                  <a:solidFill>
                    <a:srgbClr val="FFFFFF"/>
                  </a:solidFill>
                  <a:latin typeface="Poppins Bold"/>
                  <a:ea typeface="Poppins Bold"/>
                  <a:cs typeface="Poppins Bold"/>
                  <a:sym typeface="Poppins Bold"/>
                </a:rPr>
                <a:t>Percent of Returning Visitor</a:t>
              </a:r>
            </a:p>
          </p:txBody>
        </p:sp>
      </p:grpSp>
      <p:sp>
        <p:nvSpPr>
          <p:cNvPr id="33" name="Freeform 33"/>
          <p:cNvSpPr/>
          <p:nvPr/>
        </p:nvSpPr>
        <p:spPr>
          <a:xfrm>
            <a:off x="1273548" y="5304848"/>
            <a:ext cx="4865968" cy="3176290"/>
          </a:xfrm>
          <a:custGeom>
            <a:avLst/>
            <a:gdLst/>
            <a:ahLst/>
            <a:cxnLst/>
            <a:rect l="l" t="t" r="r" b="b"/>
            <a:pathLst>
              <a:path w="4865968" h="3176290">
                <a:moveTo>
                  <a:pt x="0" y="0"/>
                </a:moveTo>
                <a:lnTo>
                  <a:pt x="4865968" y="0"/>
                </a:lnTo>
                <a:lnTo>
                  <a:pt x="4865968" y="3176289"/>
                </a:lnTo>
                <a:lnTo>
                  <a:pt x="0" y="3176289"/>
                </a:lnTo>
                <a:lnTo>
                  <a:pt x="0" y="0"/>
                </a:lnTo>
                <a:close/>
              </a:path>
            </a:pathLst>
          </a:custGeom>
          <a:blipFill>
            <a:blip r:embed="rId2"/>
            <a:stretch>
              <a:fillRect t="-459" b="-459"/>
            </a:stretch>
          </a:blipFill>
        </p:spPr>
        <p:txBody>
          <a:bodyPr/>
          <a:lstStyle/>
          <a:p>
            <a:endParaRPr lang="en-US"/>
          </a:p>
        </p:txBody>
      </p:sp>
      <p:sp>
        <p:nvSpPr>
          <p:cNvPr id="34" name="Freeform 34"/>
          <p:cNvSpPr/>
          <p:nvPr/>
        </p:nvSpPr>
        <p:spPr>
          <a:xfrm>
            <a:off x="6711016" y="5774794"/>
            <a:ext cx="4865968" cy="3260199"/>
          </a:xfrm>
          <a:custGeom>
            <a:avLst/>
            <a:gdLst/>
            <a:ahLst/>
            <a:cxnLst/>
            <a:rect l="l" t="t" r="r" b="b"/>
            <a:pathLst>
              <a:path w="4865968" h="3260199">
                <a:moveTo>
                  <a:pt x="0" y="0"/>
                </a:moveTo>
                <a:lnTo>
                  <a:pt x="4865968" y="0"/>
                </a:lnTo>
                <a:lnTo>
                  <a:pt x="4865968" y="3260198"/>
                </a:lnTo>
                <a:lnTo>
                  <a:pt x="0" y="3260198"/>
                </a:lnTo>
                <a:lnTo>
                  <a:pt x="0" y="0"/>
                </a:lnTo>
                <a:close/>
              </a:path>
            </a:pathLst>
          </a:custGeom>
          <a:blipFill>
            <a:blip r:embed="rId3"/>
            <a:stretch>
              <a:fillRect/>
            </a:stretch>
          </a:blipFill>
        </p:spPr>
        <p:txBody>
          <a:bodyPr/>
          <a:lstStyle/>
          <a:p>
            <a:endParaRPr lang="en-US"/>
          </a:p>
        </p:txBody>
      </p:sp>
      <p:sp>
        <p:nvSpPr>
          <p:cNvPr id="35" name="Freeform 35"/>
          <p:cNvSpPr/>
          <p:nvPr/>
        </p:nvSpPr>
        <p:spPr>
          <a:xfrm>
            <a:off x="12164205" y="6308079"/>
            <a:ext cx="4987200" cy="3179340"/>
          </a:xfrm>
          <a:custGeom>
            <a:avLst/>
            <a:gdLst/>
            <a:ahLst/>
            <a:cxnLst/>
            <a:rect l="l" t="t" r="r" b="b"/>
            <a:pathLst>
              <a:path w="4987200" h="3179340">
                <a:moveTo>
                  <a:pt x="0" y="0"/>
                </a:moveTo>
                <a:lnTo>
                  <a:pt x="4987201" y="0"/>
                </a:lnTo>
                <a:lnTo>
                  <a:pt x="4987201" y="3179340"/>
                </a:lnTo>
                <a:lnTo>
                  <a:pt x="0" y="3179340"/>
                </a:lnTo>
                <a:lnTo>
                  <a:pt x="0" y="0"/>
                </a:lnTo>
                <a:close/>
              </a:path>
            </a:pathLst>
          </a:custGeom>
          <a:blipFill>
            <a:blip r:embed="rId4"/>
            <a:stretch>
              <a:fillRect/>
            </a:stretch>
          </a:blipFill>
        </p:spPr>
        <p:txBody>
          <a:bodyPr/>
          <a:lstStyle/>
          <a:p>
            <a:endParaRPr lang="en-US"/>
          </a:p>
        </p:txBody>
      </p:sp>
      <p:grpSp>
        <p:nvGrpSpPr>
          <p:cNvPr id="36" name="Group 36"/>
          <p:cNvGrpSpPr/>
          <p:nvPr/>
        </p:nvGrpSpPr>
        <p:grpSpPr>
          <a:xfrm>
            <a:off x="16519557" y="9585819"/>
            <a:ext cx="1568962" cy="490349"/>
            <a:chOff x="0" y="0"/>
            <a:chExt cx="2091949" cy="653799"/>
          </a:xfrm>
        </p:grpSpPr>
        <p:grpSp>
          <p:nvGrpSpPr>
            <p:cNvPr id="37" name="Group 37"/>
            <p:cNvGrpSpPr/>
            <p:nvPr/>
          </p:nvGrpSpPr>
          <p:grpSpPr>
            <a:xfrm>
              <a:off x="0" y="0"/>
              <a:ext cx="2091949" cy="653799"/>
              <a:chOff x="0" y="0"/>
              <a:chExt cx="689230" cy="215406"/>
            </a:xfrm>
          </p:grpSpPr>
          <p:sp>
            <p:nvSpPr>
              <p:cNvPr id="38" name="Freeform 38"/>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39" name="TextBox 39"/>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40" name="Freeform 40"/>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5"/>
              <a:stretch>
                <a:fillRect/>
              </a:stretch>
            </a:blipFill>
          </p:spPr>
          <p:txBody>
            <a:bodyPr/>
            <a:lstStyle/>
            <a:p>
              <a:endParaRPr lang="en-US"/>
            </a:p>
          </p:txBody>
        </p:sp>
      </p:grpSp>
      <p:sp>
        <p:nvSpPr>
          <p:cNvPr id="41" name="TextBox 41"/>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357934" y="1028700"/>
            <a:ext cx="7807376" cy="3191663"/>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EXPLORATORY DATA ANALYSIS INSIGHTS </a:t>
            </a:r>
          </a:p>
        </p:txBody>
      </p:sp>
      <p:sp>
        <p:nvSpPr>
          <p:cNvPr id="3" name="TextBox 3"/>
          <p:cNvSpPr txBox="1"/>
          <p:nvPr/>
        </p:nvSpPr>
        <p:spPr>
          <a:xfrm>
            <a:off x="9194191" y="4425928"/>
            <a:ext cx="8134862" cy="4264025"/>
          </a:xfrm>
          <a:prstGeom prst="rect">
            <a:avLst/>
          </a:prstGeom>
        </p:spPr>
        <p:txBody>
          <a:bodyPr lIns="0" tIns="0" rIns="0" bIns="0" rtlCol="0" anchor="t">
            <a:spAutoFit/>
          </a:bodyPr>
          <a:lstStyle/>
          <a:p>
            <a:pPr marL="0" lvl="0" indent="0" algn="l">
              <a:lnSpc>
                <a:spcPts val="3400"/>
              </a:lnSpc>
              <a:spcBef>
                <a:spcPct val="0"/>
              </a:spcBef>
            </a:pPr>
            <a:r>
              <a:rPr lang="en-US" sz="2000">
                <a:solidFill>
                  <a:srgbClr val="4EA46A">
                    <a:alpha val="80000"/>
                  </a:srgbClr>
                </a:solidFill>
                <a:latin typeface="Open Sans"/>
                <a:ea typeface="Open Sans"/>
                <a:cs typeface="Open Sans"/>
                <a:sym typeface="Open Sans"/>
              </a:rPr>
              <a:t>•Ag</a:t>
            </a:r>
            <a:r>
              <a:rPr lang="en-US" sz="2000" u="none" strike="noStrike">
                <a:solidFill>
                  <a:srgbClr val="4EA46A">
                    <a:alpha val="80000"/>
                  </a:srgbClr>
                </a:solidFill>
                <a:latin typeface="Open Sans"/>
                <a:ea typeface="Open Sans"/>
                <a:cs typeface="Open Sans"/>
                <a:sym typeface="Open Sans"/>
              </a:rPr>
              <a:t>e and Income Trends:</a:t>
            </a:r>
            <a:r>
              <a:rPr lang="en-US" sz="2000" u="none" strike="noStrike">
                <a:solidFill>
                  <a:srgbClr val="FFFFFF">
                    <a:alpha val="80000"/>
                  </a:srgbClr>
                </a:solidFill>
                <a:latin typeface="Open Sans"/>
                <a:ea typeface="Open Sans"/>
                <a:cs typeface="Open Sans"/>
                <a:sym typeface="Open Sans"/>
              </a:rPr>
              <a:t> Found the 35-44 age group (1,603 customers) and $100K-$150K income range with the highest conversions, while 65+ (617) and $0-$25K had the least.</a:t>
            </a:r>
          </a:p>
          <a:p>
            <a:pPr marL="0" lvl="0" indent="0" algn="l">
              <a:lnSpc>
                <a:spcPts val="3400"/>
              </a:lnSpc>
              <a:spcBef>
                <a:spcPct val="0"/>
              </a:spcBef>
            </a:pPr>
            <a:r>
              <a:rPr lang="en-US" sz="2000" u="none" strike="noStrike">
                <a:solidFill>
                  <a:srgbClr val="4EA46A">
                    <a:alpha val="80000"/>
                  </a:srgbClr>
                </a:solidFill>
                <a:latin typeface="Open Sans"/>
                <a:ea typeface="Open Sans"/>
                <a:cs typeface="Open Sans"/>
                <a:sym typeface="Open Sans"/>
              </a:rPr>
              <a:t>•Engagement Patterns: </a:t>
            </a:r>
            <a:r>
              <a:rPr lang="en-US" sz="2000" u="none" strike="noStrike">
                <a:solidFill>
                  <a:srgbClr val="FFFFFF">
                    <a:alpha val="80000"/>
                  </a:srgbClr>
                </a:solidFill>
                <a:latin typeface="Open Sans"/>
                <a:ea typeface="Open Sans"/>
                <a:cs typeface="Open Sans"/>
                <a:sym typeface="Open Sans"/>
              </a:rPr>
              <a:t>Converters spend more time on site (7.93 vs. 6.27 minutes) and have higher loyalty points (2,500 vs. 2,200), indicating engagement drives conversions.</a:t>
            </a:r>
          </a:p>
          <a:p>
            <a:pPr marL="0" lvl="0" indent="0" algn="l">
              <a:lnSpc>
                <a:spcPts val="3400"/>
              </a:lnSpc>
              <a:spcBef>
                <a:spcPct val="0"/>
              </a:spcBef>
            </a:pPr>
            <a:r>
              <a:rPr lang="en-US" sz="2000" u="none" strike="noStrike">
                <a:solidFill>
                  <a:srgbClr val="4EA46A">
                    <a:alpha val="80000"/>
                  </a:srgbClr>
                </a:solidFill>
                <a:latin typeface="Open Sans"/>
                <a:ea typeface="Open Sans"/>
                <a:cs typeface="Open Sans"/>
                <a:sym typeface="Open Sans"/>
              </a:rPr>
              <a:t>•Channel Effectiveness:</a:t>
            </a:r>
            <a:r>
              <a:rPr lang="en-US" sz="2000" u="none" strike="noStrike">
                <a:solidFill>
                  <a:srgbClr val="FFFFFF">
                    <a:alpha val="80000"/>
                  </a:srgbClr>
                </a:solidFill>
                <a:latin typeface="Open Sans"/>
                <a:ea typeface="Open Sans"/>
                <a:cs typeface="Open Sans"/>
                <a:sym typeface="Open Sans"/>
              </a:rPr>
              <a:t> Referral campaigns lead in conversions, while Awareness and Retention channels show high non-conversions, guiding campaign focus.</a:t>
            </a:r>
          </a:p>
          <a:p>
            <a:pPr marL="0" lvl="0" indent="0" algn="l">
              <a:lnSpc>
                <a:spcPts val="3400"/>
              </a:lnSpc>
              <a:spcBef>
                <a:spcPct val="0"/>
              </a:spcBef>
            </a:pPr>
            <a:endParaRPr lang="en-US" sz="2000" u="none" strike="noStrike">
              <a:solidFill>
                <a:srgbClr val="FFFFFF">
                  <a:alpha val="80000"/>
                </a:srgbClr>
              </a:solidFill>
              <a:latin typeface="Open Sans"/>
              <a:ea typeface="Open Sans"/>
              <a:cs typeface="Open Sans"/>
              <a:sym typeface="Open Sans"/>
            </a:endParaRPr>
          </a:p>
        </p:txBody>
      </p:sp>
      <p:grpSp>
        <p:nvGrpSpPr>
          <p:cNvPr id="4" name="Group 4"/>
          <p:cNvGrpSpPr/>
          <p:nvPr/>
        </p:nvGrpSpPr>
        <p:grpSpPr>
          <a:xfrm>
            <a:off x="1028700" y="1597047"/>
            <a:ext cx="7899764" cy="7092906"/>
            <a:chOff x="0" y="0"/>
            <a:chExt cx="10533019" cy="9457207"/>
          </a:xfrm>
        </p:grpSpPr>
        <p:pic>
          <p:nvPicPr>
            <p:cNvPr id="5" name="Picture 5"/>
            <p:cNvPicPr>
              <a:picLocks noChangeAspect="1"/>
            </p:cNvPicPr>
            <p:nvPr/>
          </p:nvPicPr>
          <p:blipFill>
            <a:blip r:embed="rId2"/>
            <a:srcRect l="994" r="994"/>
            <a:stretch>
              <a:fillRect/>
            </a:stretch>
          </p:blipFill>
          <p:spPr>
            <a:xfrm>
              <a:off x="0" y="0"/>
              <a:ext cx="10533019" cy="9457207"/>
            </a:xfrm>
            <a:prstGeom prst="rect">
              <a:avLst/>
            </a:prstGeom>
          </p:spPr>
        </p:pic>
      </p:grpSp>
      <p:grpSp>
        <p:nvGrpSpPr>
          <p:cNvPr id="6" name="Group 6"/>
          <p:cNvGrpSpPr/>
          <p:nvPr/>
        </p:nvGrpSpPr>
        <p:grpSpPr>
          <a:xfrm>
            <a:off x="16794884" y="1771518"/>
            <a:ext cx="223236" cy="22323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3707826" y="7979127"/>
            <a:ext cx="345156" cy="34515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6684564" y="9301438"/>
            <a:ext cx="1971124" cy="19711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6519557" y="9585819"/>
            <a:ext cx="1568962" cy="490349"/>
            <a:chOff x="0" y="0"/>
            <a:chExt cx="2091949" cy="653799"/>
          </a:xfrm>
        </p:grpSpPr>
        <p:grpSp>
          <p:nvGrpSpPr>
            <p:cNvPr id="16" name="Group 16"/>
            <p:cNvGrpSpPr/>
            <p:nvPr/>
          </p:nvGrpSpPr>
          <p:grpSpPr>
            <a:xfrm>
              <a:off x="0" y="0"/>
              <a:ext cx="2091949" cy="653799"/>
              <a:chOff x="0" y="0"/>
              <a:chExt cx="689230" cy="215406"/>
            </a:xfrm>
          </p:grpSpPr>
          <p:sp>
            <p:nvSpPr>
              <p:cNvPr id="17" name="Freeform 17"/>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8" name="TextBox 18"/>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20" name="TextBox 20"/>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930102" y="8974966"/>
            <a:ext cx="283334" cy="2833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91680" y="9301438"/>
            <a:ext cx="1971124" cy="19711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637860" y="1028700"/>
            <a:ext cx="223236" cy="2232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7909885" y="2933166"/>
            <a:ext cx="9152360" cy="5221423"/>
          </a:xfrm>
          <a:custGeom>
            <a:avLst/>
            <a:gdLst/>
            <a:ahLst/>
            <a:cxnLst/>
            <a:rect l="l" t="t" r="r" b="b"/>
            <a:pathLst>
              <a:path w="9152360" h="5221423">
                <a:moveTo>
                  <a:pt x="0" y="0"/>
                </a:moveTo>
                <a:lnTo>
                  <a:pt x="9152359" y="0"/>
                </a:lnTo>
                <a:lnTo>
                  <a:pt x="9152359" y="5221423"/>
                </a:lnTo>
                <a:lnTo>
                  <a:pt x="0" y="5221423"/>
                </a:lnTo>
                <a:lnTo>
                  <a:pt x="0" y="0"/>
                </a:lnTo>
                <a:close/>
              </a:path>
            </a:pathLst>
          </a:custGeom>
          <a:blipFill>
            <a:blip r:embed="rId2"/>
            <a:stretch>
              <a:fillRect l="-1592" r="-739"/>
            </a:stretch>
          </a:blipFill>
        </p:spPr>
        <p:txBody>
          <a:bodyPr/>
          <a:lstStyle/>
          <a:p>
            <a:endParaRPr lang="en-US"/>
          </a:p>
        </p:txBody>
      </p:sp>
      <p:sp>
        <p:nvSpPr>
          <p:cNvPr id="12" name="TextBox 12"/>
          <p:cNvSpPr txBox="1"/>
          <p:nvPr/>
        </p:nvSpPr>
        <p:spPr>
          <a:xfrm>
            <a:off x="1402271" y="1746479"/>
            <a:ext cx="6320829" cy="1533525"/>
          </a:xfrm>
          <a:prstGeom prst="rect">
            <a:avLst/>
          </a:prstGeom>
        </p:spPr>
        <p:txBody>
          <a:bodyPr lIns="0" tIns="0" rIns="0" bIns="0" rtlCol="0" anchor="t">
            <a:spAutoFit/>
          </a:bodyPr>
          <a:lstStyle/>
          <a:p>
            <a:pPr algn="ctr">
              <a:lnSpc>
                <a:spcPts val="6097"/>
              </a:lnSpc>
            </a:pPr>
            <a:r>
              <a:rPr lang="en-US" sz="5080" b="1">
                <a:solidFill>
                  <a:srgbClr val="FFFFFF"/>
                </a:solidFill>
                <a:latin typeface="Montserrat Bold"/>
                <a:ea typeface="Montserrat Bold"/>
                <a:cs typeface="Montserrat Bold"/>
                <a:sym typeface="Montserrat Bold"/>
              </a:rPr>
              <a:t>CORRELATION HEATMAP</a:t>
            </a:r>
          </a:p>
        </p:txBody>
      </p:sp>
      <p:sp>
        <p:nvSpPr>
          <p:cNvPr id="13" name="TextBox 13"/>
          <p:cNvSpPr txBox="1"/>
          <p:nvPr/>
        </p:nvSpPr>
        <p:spPr>
          <a:xfrm>
            <a:off x="1215485" y="3510777"/>
            <a:ext cx="6694400" cy="4264025"/>
          </a:xfrm>
          <a:prstGeom prst="rect">
            <a:avLst/>
          </a:prstGeom>
        </p:spPr>
        <p:txBody>
          <a:bodyPr lIns="0" tIns="0" rIns="0" bIns="0" rtlCol="0" anchor="t">
            <a:spAutoFit/>
          </a:bodyPr>
          <a:lstStyle/>
          <a:p>
            <a:pPr marL="0" lvl="0" indent="0" algn="l">
              <a:lnSpc>
                <a:spcPts val="3400"/>
              </a:lnSpc>
              <a:spcBef>
                <a:spcPct val="0"/>
              </a:spcBef>
            </a:pPr>
            <a:r>
              <a:rPr lang="en-US" sz="2000" b="1">
                <a:solidFill>
                  <a:srgbClr val="4EA46A">
                    <a:alpha val="80000"/>
                  </a:srgbClr>
                </a:solidFill>
                <a:latin typeface="Open Sans Bold"/>
                <a:ea typeface="Open Sans Bold"/>
                <a:cs typeface="Open Sans Bold"/>
                <a:sym typeface="Open Sans Bold"/>
              </a:rPr>
              <a:t>C</a:t>
            </a:r>
            <a:r>
              <a:rPr lang="en-US" sz="2000" b="1" u="none" strike="noStrike">
                <a:solidFill>
                  <a:srgbClr val="4EA46A">
                    <a:alpha val="80000"/>
                  </a:srgbClr>
                </a:solidFill>
                <a:latin typeface="Open Sans Bold"/>
                <a:ea typeface="Open Sans Bold"/>
                <a:cs typeface="Open Sans Bold"/>
                <a:sym typeface="Open Sans Bold"/>
              </a:rPr>
              <a:t>onversion Drivers: </a:t>
            </a:r>
            <a:r>
              <a:rPr lang="en-US" sz="2000" u="none" strike="noStrike">
                <a:solidFill>
                  <a:srgbClr val="FFFFFF">
                    <a:alpha val="80000"/>
                  </a:srgbClr>
                </a:solidFill>
                <a:latin typeface="Open Sans"/>
                <a:ea typeface="Open Sans"/>
                <a:cs typeface="Open Sans"/>
                <a:sym typeface="Open Sans"/>
              </a:rPr>
              <a:t>Conversion correlates most with </a:t>
            </a:r>
            <a:r>
              <a:rPr lang="en-US" sz="2000" u="none" strike="noStrike">
                <a:solidFill>
                  <a:srgbClr val="C1FF72">
                    <a:alpha val="80000"/>
                  </a:srgbClr>
                </a:solidFill>
                <a:latin typeface="Open Sans"/>
                <a:ea typeface="Open Sans"/>
                <a:cs typeface="Open Sans"/>
                <a:sym typeface="Open Sans"/>
              </a:rPr>
              <a:t>TimeOnSite </a:t>
            </a:r>
            <a:r>
              <a:rPr lang="en-US" sz="2000" u="none" strike="noStrike">
                <a:solidFill>
                  <a:srgbClr val="FFFFFF">
                    <a:alpha val="80000"/>
                  </a:srgbClr>
                </a:solidFill>
                <a:latin typeface="Open Sans"/>
                <a:ea typeface="Open Sans"/>
                <a:cs typeface="Open Sans"/>
                <a:sym typeface="Open Sans"/>
              </a:rPr>
              <a:t>(0.13), </a:t>
            </a:r>
            <a:r>
              <a:rPr lang="en-US" sz="2000" u="none" strike="noStrike">
                <a:solidFill>
                  <a:srgbClr val="C1FF72">
                    <a:alpha val="80000"/>
                  </a:srgbClr>
                </a:solidFill>
                <a:latin typeface="Open Sans"/>
                <a:ea typeface="Open Sans"/>
                <a:cs typeface="Open Sans"/>
                <a:sym typeface="Open Sans"/>
              </a:rPr>
              <a:t>AdSpend</a:t>
            </a:r>
            <a:r>
              <a:rPr lang="en-US" sz="2000" u="none" strike="noStrike">
                <a:solidFill>
                  <a:srgbClr val="FFFFFF">
                    <a:alpha val="80000"/>
                  </a:srgbClr>
                </a:solidFill>
                <a:latin typeface="Open Sans"/>
                <a:ea typeface="Open Sans"/>
                <a:cs typeface="Open Sans"/>
                <a:sym typeface="Open Sans"/>
              </a:rPr>
              <a:t> (0.12), </a:t>
            </a:r>
            <a:r>
              <a:rPr lang="en-US" sz="2000" u="none" strike="noStrike">
                <a:solidFill>
                  <a:srgbClr val="C1FF72">
                    <a:alpha val="80000"/>
                  </a:srgbClr>
                </a:solidFill>
                <a:latin typeface="Open Sans"/>
                <a:ea typeface="Open Sans"/>
                <a:cs typeface="Open Sans"/>
                <a:sym typeface="Open Sans"/>
              </a:rPr>
              <a:t>ClickThroughRate</a:t>
            </a:r>
            <a:r>
              <a:rPr lang="en-US" sz="2000" u="none" strike="noStrike">
                <a:solidFill>
                  <a:srgbClr val="FFFFFF">
                    <a:alpha val="80000"/>
                  </a:srgbClr>
                </a:solidFill>
                <a:latin typeface="Open Sans"/>
                <a:ea typeface="Open Sans"/>
                <a:cs typeface="Open Sans"/>
                <a:sym typeface="Open Sans"/>
              </a:rPr>
              <a:t> (0.12), and </a:t>
            </a:r>
            <a:r>
              <a:rPr lang="en-US" sz="2000" u="none" strike="noStrike">
                <a:solidFill>
                  <a:srgbClr val="C1FF72">
                    <a:alpha val="80000"/>
                  </a:srgbClr>
                </a:solidFill>
                <a:latin typeface="Open Sans"/>
                <a:ea typeface="Open Sans"/>
                <a:cs typeface="Open Sans"/>
                <a:sym typeface="Open Sans"/>
              </a:rPr>
              <a:t>PreviousPurchases</a:t>
            </a:r>
            <a:r>
              <a:rPr lang="en-US" sz="2000" u="none" strike="noStrike">
                <a:solidFill>
                  <a:srgbClr val="FFFFFF">
                    <a:alpha val="80000"/>
                  </a:srgbClr>
                </a:solidFill>
                <a:latin typeface="Open Sans"/>
                <a:ea typeface="Open Sans"/>
                <a:cs typeface="Open Sans"/>
                <a:sym typeface="Open Sans"/>
              </a:rPr>
              <a:t> (0.11), showing these features drive conversions.</a:t>
            </a:r>
          </a:p>
          <a:p>
            <a:pPr marL="0" lvl="0" indent="0" algn="l">
              <a:lnSpc>
                <a:spcPts val="3400"/>
              </a:lnSpc>
              <a:spcBef>
                <a:spcPct val="0"/>
              </a:spcBef>
            </a:pPr>
            <a:endParaRPr lang="en-US" sz="2000" u="none" strike="noStrike">
              <a:solidFill>
                <a:srgbClr val="FFFFFF">
                  <a:alpha val="80000"/>
                </a:srgbClr>
              </a:solidFill>
              <a:latin typeface="Open Sans"/>
              <a:ea typeface="Open Sans"/>
              <a:cs typeface="Open Sans"/>
              <a:sym typeface="Open Sans"/>
            </a:endParaRPr>
          </a:p>
          <a:p>
            <a:pPr marL="0" lvl="0" indent="0" algn="l">
              <a:lnSpc>
                <a:spcPts val="3400"/>
              </a:lnSpc>
              <a:spcBef>
                <a:spcPct val="0"/>
              </a:spcBef>
            </a:pPr>
            <a:r>
              <a:rPr lang="en-US" sz="2000" b="1" u="none" strike="noStrike">
                <a:solidFill>
                  <a:srgbClr val="4EA46A">
                    <a:alpha val="80000"/>
                  </a:srgbClr>
                </a:solidFill>
                <a:latin typeface="Open Sans Bold"/>
                <a:ea typeface="Open Sans Bold"/>
                <a:cs typeface="Open Sans Bold"/>
                <a:sym typeface="Open Sans Bold"/>
              </a:rPr>
              <a:t>Weak Correlations:</a:t>
            </a:r>
            <a:r>
              <a:rPr lang="en-US" sz="2000" u="none" strike="noStrike">
                <a:solidFill>
                  <a:srgbClr val="4EA46A">
                    <a:alpha val="80000"/>
                  </a:srgbClr>
                </a:solidFill>
                <a:latin typeface="Open Sans"/>
                <a:ea typeface="Open Sans"/>
                <a:cs typeface="Open Sans"/>
                <a:sym typeface="Open Sans"/>
              </a:rPr>
              <a:t> </a:t>
            </a:r>
            <a:r>
              <a:rPr lang="en-US" sz="2000" u="none" strike="noStrike">
                <a:solidFill>
                  <a:srgbClr val="C1FF72">
                    <a:alpha val="80000"/>
                  </a:srgbClr>
                </a:solidFill>
                <a:latin typeface="Open Sans"/>
                <a:ea typeface="Open Sans"/>
                <a:cs typeface="Open Sans"/>
                <a:sym typeface="Open Sans"/>
              </a:rPr>
              <a:t>Age</a:t>
            </a:r>
            <a:r>
              <a:rPr lang="en-US" sz="2000" u="none" strike="noStrike">
                <a:solidFill>
                  <a:srgbClr val="FFFFFF">
                    <a:alpha val="80000"/>
                  </a:srgbClr>
                </a:solidFill>
                <a:latin typeface="Open Sans"/>
                <a:ea typeface="Open Sans"/>
                <a:cs typeface="Open Sans"/>
                <a:sym typeface="Open Sans"/>
              </a:rPr>
              <a:t>, </a:t>
            </a:r>
            <a:r>
              <a:rPr lang="en-US" sz="2000" u="none" strike="noStrike">
                <a:solidFill>
                  <a:srgbClr val="C1FF72">
                    <a:alpha val="80000"/>
                  </a:srgbClr>
                </a:solidFill>
                <a:latin typeface="Open Sans"/>
                <a:ea typeface="Open Sans"/>
                <a:cs typeface="Open Sans"/>
                <a:sym typeface="Open Sans"/>
              </a:rPr>
              <a:t>Income</a:t>
            </a:r>
            <a:r>
              <a:rPr lang="en-US" sz="2000" u="none" strike="noStrike">
                <a:solidFill>
                  <a:srgbClr val="FFFFFF">
                    <a:alpha val="80000"/>
                  </a:srgbClr>
                </a:solidFill>
                <a:latin typeface="Open Sans"/>
                <a:ea typeface="Open Sans"/>
                <a:cs typeface="Open Sans"/>
                <a:sym typeface="Open Sans"/>
              </a:rPr>
              <a:t>, and </a:t>
            </a:r>
            <a:r>
              <a:rPr lang="en-US" sz="2000" u="none" strike="noStrike">
                <a:solidFill>
                  <a:srgbClr val="C1FF72">
                    <a:alpha val="80000"/>
                  </a:srgbClr>
                </a:solidFill>
                <a:latin typeface="Open Sans"/>
                <a:ea typeface="Open Sans"/>
                <a:cs typeface="Open Sans"/>
                <a:sym typeface="Open Sans"/>
              </a:rPr>
              <a:t>LoyaltyPoints</a:t>
            </a:r>
            <a:r>
              <a:rPr lang="en-US" sz="2000" u="none" strike="noStrike">
                <a:solidFill>
                  <a:srgbClr val="FFFFFF">
                    <a:alpha val="80000"/>
                  </a:srgbClr>
                </a:solidFill>
                <a:latin typeface="Open Sans"/>
                <a:ea typeface="Open Sans"/>
                <a:cs typeface="Open Sans"/>
                <a:sym typeface="Open Sans"/>
              </a:rPr>
              <a:t> show low correlations with Conversion (0.00-0.01), suggesting limited direct impact.</a:t>
            </a:r>
          </a:p>
          <a:p>
            <a:pPr marL="0" lvl="0" indent="0" algn="l">
              <a:lnSpc>
                <a:spcPts val="3400"/>
              </a:lnSpc>
              <a:spcBef>
                <a:spcPct val="0"/>
              </a:spcBef>
            </a:pPr>
            <a:endParaRPr lang="en-US" sz="2000" u="none" strike="noStrike">
              <a:solidFill>
                <a:srgbClr val="FFFFFF">
                  <a:alpha val="80000"/>
                </a:srgbClr>
              </a:solidFill>
              <a:latin typeface="Open Sans"/>
              <a:ea typeface="Open Sans"/>
              <a:cs typeface="Open Sans"/>
              <a:sym typeface="Open Sans"/>
            </a:endParaRPr>
          </a:p>
          <a:p>
            <a:pPr marL="0" lvl="0" indent="0" algn="l">
              <a:lnSpc>
                <a:spcPts val="3400"/>
              </a:lnSpc>
              <a:spcBef>
                <a:spcPct val="0"/>
              </a:spcBef>
            </a:pPr>
            <a:endParaRPr lang="en-US" sz="2000" u="none" strike="noStrike">
              <a:solidFill>
                <a:srgbClr val="FFFFFF">
                  <a:alpha val="80000"/>
                </a:srgbClr>
              </a:solidFill>
              <a:latin typeface="Open Sans"/>
              <a:ea typeface="Open Sans"/>
              <a:cs typeface="Open Sans"/>
              <a:sym typeface="Open Sans"/>
            </a:endParaRPr>
          </a:p>
        </p:txBody>
      </p:sp>
      <p:grpSp>
        <p:nvGrpSpPr>
          <p:cNvPr id="14" name="Group 14"/>
          <p:cNvGrpSpPr/>
          <p:nvPr/>
        </p:nvGrpSpPr>
        <p:grpSpPr>
          <a:xfrm>
            <a:off x="16519557" y="9585819"/>
            <a:ext cx="1568962" cy="490349"/>
            <a:chOff x="0" y="0"/>
            <a:chExt cx="2091949" cy="653799"/>
          </a:xfrm>
        </p:grpSpPr>
        <p:grpSp>
          <p:nvGrpSpPr>
            <p:cNvPr id="15" name="Group 15"/>
            <p:cNvGrpSpPr/>
            <p:nvPr/>
          </p:nvGrpSpPr>
          <p:grpSpPr>
            <a:xfrm>
              <a:off x="0" y="0"/>
              <a:ext cx="2091949" cy="653799"/>
              <a:chOff x="0" y="0"/>
              <a:chExt cx="689230" cy="215406"/>
            </a:xfrm>
          </p:grpSpPr>
          <p:sp>
            <p:nvSpPr>
              <p:cNvPr id="16" name="Freeform 16"/>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17" name="TextBox 17"/>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3"/>
              <a:stretch>
                <a:fillRect/>
              </a:stretch>
            </a:blipFill>
          </p:spPr>
          <p:txBody>
            <a:bodyPr/>
            <a:lstStyle/>
            <a:p>
              <a:endParaRPr lang="en-US"/>
            </a:p>
          </p:txBody>
        </p:sp>
      </p:grpSp>
      <p:sp>
        <p:nvSpPr>
          <p:cNvPr id="19" name="TextBox 19"/>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0D33">
                <a:alpha val="100000"/>
              </a:srgbClr>
            </a:gs>
            <a:gs pos="100000">
              <a:srgbClr val="00353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373696" y="1175013"/>
            <a:ext cx="223236" cy="2232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8070568" y="5028591"/>
            <a:ext cx="434864" cy="4348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320509" y="9301438"/>
            <a:ext cx="1971124" cy="19711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EA46A">
                    <a:alpha val="100000"/>
                  </a:srgbClr>
                </a:gs>
                <a:gs pos="100000">
                  <a:srgbClr val="005C57">
                    <a:alpha val="100000"/>
                  </a:srgbClr>
                </a:gs>
              </a:gsLst>
              <a:lin ang="0"/>
            </a:gra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3834684" y="5710849"/>
            <a:ext cx="11301259" cy="3547451"/>
            <a:chOff x="0" y="0"/>
            <a:chExt cx="1750861" cy="549593"/>
          </a:xfrm>
        </p:grpSpPr>
        <p:sp>
          <p:nvSpPr>
            <p:cNvPr id="12" name="Freeform 12"/>
            <p:cNvSpPr/>
            <p:nvPr/>
          </p:nvSpPr>
          <p:spPr>
            <a:xfrm>
              <a:off x="0" y="0"/>
              <a:ext cx="1750861" cy="549593"/>
            </a:xfrm>
            <a:custGeom>
              <a:avLst/>
              <a:gdLst/>
              <a:ahLst/>
              <a:cxnLst/>
              <a:rect l="l" t="t" r="r" b="b"/>
              <a:pathLst>
                <a:path w="1750861" h="549593">
                  <a:moveTo>
                    <a:pt x="15756" y="0"/>
                  </a:moveTo>
                  <a:lnTo>
                    <a:pt x="1735105" y="0"/>
                  </a:lnTo>
                  <a:cubicBezTo>
                    <a:pt x="1743807" y="0"/>
                    <a:pt x="1750861" y="7054"/>
                    <a:pt x="1750861" y="15756"/>
                  </a:cubicBezTo>
                  <a:lnTo>
                    <a:pt x="1750861" y="533837"/>
                  </a:lnTo>
                  <a:cubicBezTo>
                    <a:pt x="1750861" y="542539"/>
                    <a:pt x="1743807" y="549593"/>
                    <a:pt x="1735105" y="549593"/>
                  </a:cubicBezTo>
                  <a:lnTo>
                    <a:pt x="15756" y="549593"/>
                  </a:lnTo>
                  <a:cubicBezTo>
                    <a:pt x="7054" y="549593"/>
                    <a:pt x="0" y="542539"/>
                    <a:pt x="0" y="533837"/>
                  </a:cubicBezTo>
                  <a:lnTo>
                    <a:pt x="0" y="15756"/>
                  </a:lnTo>
                  <a:cubicBezTo>
                    <a:pt x="0" y="7054"/>
                    <a:pt x="7054" y="0"/>
                    <a:pt x="15756" y="0"/>
                  </a:cubicBezTo>
                  <a:close/>
                </a:path>
              </a:pathLst>
            </a:custGeom>
            <a:blipFill>
              <a:blip r:embed="rId2"/>
              <a:stretch>
                <a:fillRect t="-6301" b="-47410"/>
              </a:stretch>
            </a:blipFill>
          </p:spPr>
          <p:txBody>
            <a:bodyPr/>
            <a:lstStyle/>
            <a:p>
              <a:endParaRPr lang="en-US"/>
            </a:p>
          </p:txBody>
        </p:sp>
      </p:grpSp>
      <p:sp>
        <p:nvSpPr>
          <p:cNvPr id="13" name="TextBox 13"/>
          <p:cNvSpPr txBox="1"/>
          <p:nvPr/>
        </p:nvSpPr>
        <p:spPr>
          <a:xfrm>
            <a:off x="1090036" y="1028700"/>
            <a:ext cx="8283660" cy="2127775"/>
          </a:xfrm>
          <a:prstGeom prst="rect">
            <a:avLst/>
          </a:prstGeom>
        </p:spPr>
        <p:txBody>
          <a:bodyPr lIns="0" tIns="0" rIns="0" bIns="0" rtlCol="0" anchor="t">
            <a:spAutoFit/>
          </a:bodyPr>
          <a:lstStyle/>
          <a:p>
            <a:pPr algn="l">
              <a:lnSpc>
                <a:spcPts val="8377"/>
              </a:lnSpc>
            </a:pPr>
            <a:r>
              <a:rPr lang="en-US" sz="6980" b="1">
                <a:solidFill>
                  <a:srgbClr val="FFFFFF"/>
                </a:solidFill>
                <a:latin typeface="Montserrat Bold"/>
                <a:ea typeface="Montserrat Bold"/>
                <a:cs typeface="Montserrat Bold"/>
                <a:sym typeface="Montserrat Bold"/>
              </a:rPr>
              <a:t>DATA PREPROCESSING </a:t>
            </a:r>
          </a:p>
        </p:txBody>
      </p:sp>
      <p:sp>
        <p:nvSpPr>
          <p:cNvPr id="14" name="TextBox 14"/>
          <p:cNvSpPr txBox="1"/>
          <p:nvPr/>
        </p:nvSpPr>
        <p:spPr>
          <a:xfrm>
            <a:off x="1028700" y="3353175"/>
            <a:ext cx="8115300" cy="2501899"/>
          </a:xfrm>
          <a:prstGeom prst="rect">
            <a:avLst/>
          </a:prstGeom>
        </p:spPr>
        <p:txBody>
          <a:bodyPr lIns="0" tIns="0" rIns="0" bIns="0" rtlCol="0" anchor="t">
            <a:spAutoFit/>
          </a:bodyPr>
          <a:lstStyle/>
          <a:p>
            <a:pPr algn="l">
              <a:lnSpc>
                <a:spcPts val="2890"/>
              </a:lnSpc>
            </a:pPr>
            <a:r>
              <a:rPr lang="en-US" sz="1700" b="1">
                <a:solidFill>
                  <a:srgbClr val="4EA46A">
                    <a:alpha val="80000"/>
                  </a:srgbClr>
                </a:solidFill>
                <a:latin typeface="Open Sans Bold"/>
                <a:ea typeface="Open Sans Bold"/>
                <a:cs typeface="Open Sans Bold"/>
                <a:sym typeface="Open Sans Bold"/>
              </a:rPr>
              <a:t>Featu</a:t>
            </a:r>
            <a:r>
              <a:rPr lang="en-US" sz="1700" b="1" u="none" strike="noStrike">
                <a:solidFill>
                  <a:srgbClr val="4EA46A">
                    <a:alpha val="80000"/>
                  </a:srgbClr>
                </a:solidFill>
                <a:latin typeface="Open Sans Bold"/>
                <a:ea typeface="Open Sans Bold"/>
                <a:cs typeface="Open Sans Bold"/>
                <a:sym typeface="Open Sans Bold"/>
              </a:rPr>
              <a:t>re Cleaning:</a:t>
            </a:r>
            <a:r>
              <a:rPr lang="en-US" sz="1700" u="none" strike="noStrike">
                <a:solidFill>
                  <a:srgbClr val="FFFFFF">
                    <a:alpha val="80000"/>
                  </a:srgbClr>
                </a:solidFill>
                <a:latin typeface="Open Sans"/>
                <a:ea typeface="Open Sans"/>
                <a:cs typeface="Open Sans"/>
                <a:sym typeface="Open Sans"/>
              </a:rPr>
              <a:t> Dropped </a:t>
            </a:r>
            <a:r>
              <a:rPr lang="en-US" sz="1700" u="none" strike="noStrike">
                <a:solidFill>
                  <a:srgbClr val="C1FF72">
                    <a:alpha val="80000"/>
                  </a:srgbClr>
                </a:solidFill>
                <a:latin typeface="Open Sans"/>
                <a:ea typeface="Open Sans"/>
                <a:cs typeface="Open Sans"/>
                <a:sym typeface="Open Sans"/>
              </a:rPr>
              <a:t>CustomerID </a:t>
            </a:r>
            <a:r>
              <a:rPr lang="en-US" sz="1700" u="none" strike="noStrike">
                <a:solidFill>
                  <a:srgbClr val="FFFFFF">
                    <a:alpha val="80000"/>
                  </a:srgbClr>
                </a:solidFill>
                <a:latin typeface="Open Sans"/>
                <a:ea typeface="Open Sans"/>
                <a:cs typeface="Open Sans"/>
                <a:sym typeface="Open Sans"/>
              </a:rPr>
              <a:t>to focus on relevant conversion drivers.</a:t>
            </a:r>
          </a:p>
          <a:p>
            <a:pPr algn="l">
              <a:lnSpc>
                <a:spcPts val="2890"/>
              </a:lnSpc>
            </a:pPr>
            <a:r>
              <a:rPr lang="en-US" sz="1700" b="1" u="none" strike="noStrike">
                <a:solidFill>
                  <a:srgbClr val="4EA46A">
                    <a:alpha val="80000"/>
                  </a:srgbClr>
                </a:solidFill>
                <a:latin typeface="Open Sans Bold"/>
                <a:ea typeface="Open Sans Bold"/>
                <a:cs typeface="Open Sans Bold"/>
                <a:sym typeface="Open Sans Bold"/>
              </a:rPr>
              <a:t>Feature Transformation:</a:t>
            </a:r>
            <a:r>
              <a:rPr lang="en-US" sz="1700" u="none" strike="noStrike">
                <a:solidFill>
                  <a:srgbClr val="FFFFFF">
                    <a:alpha val="80000"/>
                  </a:srgbClr>
                </a:solidFill>
                <a:latin typeface="Open Sans"/>
                <a:ea typeface="Open Sans"/>
                <a:cs typeface="Open Sans"/>
                <a:sym typeface="Open Sans"/>
              </a:rPr>
              <a:t> Binned </a:t>
            </a:r>
            <a:r>
              <a:rPr lang="en-US" sz="1700" u="none" strike="noStrike">
                <a:solidFill>
                  <a:srgbClr val="C1FF72">
                    <a:alpha val="80000"/>
                  </a:srgbClr>
                </a:solidFill>
                <a:latin typeface="Open Sans"/>
                <a:ea typeface="Open Sans"/>
                <a:cs typeface="Open Sans"/>
                <a:sym typeface="Open Sans"/>
              </a:rPr>
              <a:t>Age </a:t>
            </a:r>
            <a:r>
              <a:rPr lang="en-US" sz="1700" u="none" strike="noStrike">
                <a:solidFill>
                  <a:srgbClr val="FFFFFF">
                    <a:alpha val="80000"/>
                  </a:srgbClr>
                </a:solidFill>
                <a:latin typeface="Open Sans"/>
                <a:ea typeface="Open Sans"/>
                <a:cs typeface="Open Sans"/>
                <a:sym typeface="Open Sans"/>
              </a:rPr>
              <a:t>and </a:t>
            </a:r>
            <a:r>
              <a:rPr lang="en-US" sz="1700" u="none" strike="noStrike">
                <a:solidFill>
                  <a:srgbClr val="C1FF72">
                    <a:alpha val="80000"/>
                  </a:srgbClr>
                </a:solidFill>
                <a:latin typeface="Open Sans"/>
                <a:ea typeface="Open Sans"/>
                <a:cs typeface="Open Sans"/>
                <a:sym typeface="Open Sans"/>
              </a:rPr>
              <a:t>Income </a:t>
            </a:r>
            <a:r>
              <a:rPr lang="en-US" sz="1700" u="none" strike="noStrike">
                <a:solidFill>
                  <a:srgbClr val="FFFFFF">
                    <a:alpha val="80000"/>
                  </a:srgbClr>
                </a:solidFill>
                <a:latin typeface="Open Sans"/>
                <a:ea typeface="Open Sans"/>
                <a:cs typeface="Open Sans"/>
                <a:sym typeface="Open Sans"/>
              </a:rPr>
              <a:t>into 5 quantiles, encoded categoricals (e.g., Gender), and scaled features with StandardScaler.</a:t>
            </a:r>
          </a:p>
          <a:p>
            <a:pPr algn="l">
              <a:lnSpc>
                <a:spcPts val="2890"/>
              </a:lnSpc>
            </a:pPr>
            <a:r>
              <a:rPr lang="en-US" sz="1700" b="1" u="none" strike="noStrike">
                <a:solidFill>
                  <a:srgbClr val="4EA46A">
                    <a:alpha val="80000"/>
                  </a:srgbClr>
                </a:solidFill>
                <a:latin typeface="Open Sans Bold"/>
                <a:ea typeface="Open Sans Bold"/>
                <a:cs typeface="Open Sans Bold"/>
                <a:sym typeface="Open Sans Bold"/>
              </a:rPr>
              <a:t>Class Balancing:</a:t>
            </a:r>
            <a:r>
              <a:rPr lang="en-US" sz="1700" u="none" strike="noStrike">
                <a:solidFill>
                  <a:srgbClr val="FFFFFF">
                    <a:alpha val="80000"/>
                  </a:srgbClr>
                </a:solidFill>
                <a:latin typeface="Open Sans"/>
                <a:ea typeface="Open Sans"/>
                <a:cs typeface="Open Sans"/>
                <a:sym typeface="Open Sans"/>
              </a:rPr>
              <a:t> Used SMOTE to balance Conversion, improving model performance on minority classes.</a:t>
            </a:r>
          </a:p>
          <a:p>
            <a:pPr marL="0" lvl="0" indent="0" algn="l">
              <a:lnSpc>
                <a:spcPts val="2890"/>
              </a:lnSpc>
              <a:spcBef>
                <a:spcPct val="0"/>
              </a:spcBef>
            </a:pPr>
            <a:endParaRPr lang="en-US" sz="1700" u="none" strike="noStrike">
              <a:solidFill>
                <a:srgbClr val="FFFFFF">
                  <a:alpha val="80000"/>
                </a:srgbClr>
              </a:solidFill>
              <a:latin typeface="Open Sans"/>
              <a:ea typeface="Open Sans"/>
              <a:cs typeface="Open Sans"/>
              <a:sym typeface="Open Sans"/>
            </a:endParaRPr>
          </a:p>
        </p:txBody>
      </p:sp>
      <p:sp>
        <p:nvSpPr>
          <p:cNvPr id="15" name="Freeform 15"/>
          <p:cNvSpPr/>
          <p:nvPr/>
        </p:nvSpPr>
        <p:spPr>
          <a:xfrm>
            <a:off x="9485314" y="4018905"/>
            <a:ext cx="4578391" cy="1553383"/>
          </a:xfrm>
          <a:custGeom>
            <a:avLst/>
            <a:gdLst/>
            <a:ahLst/>
            <a:cxnLst/>
            <a:rect l="l" t="t" r="r" b="b"/>
            <a:pathLst>
              <a:path w="4578391" h="1553383">
                <a:moveTo>
                  <a:pt x="0" y="0"/>
                </a:moveTo>
                <a:lnTo>
                  <a:pt x="4578391" y="0"/>
                </a:lnTo>
                <a:lnTo>
                  <a:pt x="4578391" y="1553383"/>
                </a:lnTo>
                <a:lnTo>
                  <a:pt x="0" y="1553383"/>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14349855" y="3267430"/>
            <a:ext cx="2290734" cy="3056334"/>
            <a:chOff x="0" y="0"/>
            <a:chExt cx="3054312" cy="4075111"/>
          </a:xfrm>
        </p:grpSpPr>
        <p:sp>
          <p:nvSpPr>
            <p:cNvPr id="17" name="Freeform 17"/>
            <p:cNvSpPr/>
            <p:nvPr/>
          </p:nvSpPr>
          <p:spPr>
            <a:xfrm>
              <a:off x="142312" y="495300"/>
              <a:ext cx="2588170" cy="1422328"/>
            </a:xfrm>
            <a:custGeom>
              <a:avLst/>
              <a:gdLst/>
              <a:ahLst/>
              <a:cxnLst/>
              <a:rect l="l" t="t" r="r" b="b"/>
              <a:pathLst>
                <a:path w="2588170" h="1422328">
                  <a:moveTo>
                    <a:pt x="0" y="0"/>
                  </a:moveTo>
                  <a:lnTo>
                    <a:pt x="2588170" y="0"/>
                  </a:lnTo>
                  <a:lnTo>
                    <a:pt x="2588170" y="1422327"/>
                  </a:lnTo>
                  <a:lnTo>
                    <a:pt x="0" y="1422327"/>
                  </a:lnTo>
                  <a:lnTo>
                    <a:pt x="0" y="0"/>
                  </a:lnTo>
                  <a:close/>
                </a:path>
              </a:pathLst>
            </a:custGeom>
            <a:blipFill>
              <a:blip r:embed="rId4"/>
              <a:stretch>
                <a:fillRect/>
              </a:stretch>
            </a:blipFill>
          </p:spPr>
          <p:txBody>
            <a:bodyPr/>
            <a:lstStyle/>
            <a:p>
              <a:endParaRPr lang="en-US"/>
            </a:p>
          </p:txBody>
        </p:sp>
        <p:sp>
          <p:nvSpPr>
            <p:cNvPr id="18" name="Freeform 18"/>
            <p:cNvSpPr/>
            <p:nvPr/>
          </p:nvSpPr>
          <p:spPr>
            <a:xfrm>
              <a:off x="142312" y="2602392"/>
              <a:ext cx="2565382" cy="1472719"/>
            </a:xfrm>
            <a:custGeom>
              <a:avLst/>
              <a:gdLst/>
              <a:ahLst/>
              <a:cxnLst/>
              <a:rect l="l" t="t" r="r" b="b"/>
              <a:pathLst>
                <a:path w="2565382" h="1472719">
                  <a:moveTo>
                    <a:pt x="0" y="0"/>
                  </a:moveTo>
                  <a:lnTo>
                    <a:pt x="2565382" y="0"/>
                  </a:lnTo>
                  <a:lnTo>
                    <a:pt x="2565382" y="1472719"/>
                  </a:lnTo>
                  <a:lnTo>
                    <a:pt x="0" y="1472719"/>
                  </a:lnTo>
                  <a:lnTo>
                    <a:pt x="0" y="0"/>
                  </a:lnTo>
                  <a:close/>
                </a:path>
              </a:pathLst>
            </a:custGeom>
            <a:blipFill>
              <a:blip r:embed="rId5"/>
              <a:stretch>
                <a:fillRect/>
              </a:stretch>
            </a:blipFill>
          </p:spPr>
          <p:txBody>
            <a:bodyPr/>
            <a:lstStyle/>
            <a:p>
              <a:endParaRPr lang="en-US"/>
            </a:p>
          </p:txBody>
        </p:sp>
        <p:sp>
          <p:nvSpPr>
            <p:cNvPr id="19" name="TextBox 19"/>
            <p:cNvSpPr txBox="1"/>
            <p:nvPr/>
          </p:nvSpPr>
          <p:spPr>
            <a:xfrm>
              <a:off x="0" y="2069510"/>
              <a:ext cx="3054312" cy="342900"/>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Montserrat"/>
                  <a:ea typeface="Montserrat"/>
                  <a:cs typeface="Montserrat"/>
                  <a:sym typeface="Montserrat"/>
                </a:rPr>
                <a:t>AFTER SMOTE</a:t>
              </a:r>
            </a:p>
          </p:txBody>
        </p:sp>
        <p:sp>
          <p:nvSpPr>
            <p:cNvPr id="20" name="TextBox 20"/>
            <p:cNvSpPr txBox="1"/>
            <p:nvPr/>
          </p:nvSpPr>
          <p:spPr>
            <a:xfrm>
              <a:off x="0" y="-38100"/>
              <a:ext cx="3054312" cy="342900"/>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Montserrat"/>
                  <a:ea typeface="Montserrat"/>
                  <a:cs typeface="Montserrat"/>
                  <a:sym typeface="Montserrat"/>
                </a:rPr>
                <a:t>BEFORE SMOTE</a:t>
              </a:r>
            </a:p>
          </p:txBody>
        </p:sp>
      </p:grpSp>
      <p:sp>
        <p:nvSpPr>
          <p:cNvPr id="21" name="TextBox 21"/>
          <p:cNvSpPr txBox="1"/>
          <p:nvPr/>
        </p:nvSpPr>
        <p:spPr>
          <a:xfrm>
            <a:off x="10629142" y="3593606"/>
            <a:ext cx="2290734" cy="266700"/>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Montserrat"/>
                <a:ea typeface="Montserrat"/>
                <a:cs typeface="Montserrat"/>
                <a:sym typeface="Montserrat"/>
              </a:rPr>
              <a:t>AFTER BINNING</a:t>
            </a:r>
          </a:p>
        </p:txBody>
      </p:sp>
      <p:grpSp>
        <p:nvGrpSpPr>
          <p:cNvPr id="22" name="Group 22"/>
          <p:cNvGrpSpPr/>
          <p:nvPr/>
        </p:nvGrpSpPr>
        <p:grpSpPr>
          <a:xfrm>
            <a:off x="16519557" y="9585819"/>
            <a:ext cx="1568962" cy="490349"/>
            <a:chOff x="0" y="0"/>
            <a:chExt cx="2091949" cy="653799"/>
          </a:xfrm>
        </p:grpSpPr>
        <p:grpSp>
          <p:nvGrpSpPr>
            <p:cNvPr id="23" name="Group 23"/>
            <p:cNvGrpSpPr/>
            <p:nvPr/>
          </p:nvGrpSpPr>
          <p:grpSpPr>
            <a:xfrm>
              <a:off x="0" y="0"/>
              <a:ext cx="2091949" cy="653799"/>
              <a:chOff x="0" y="0"/>
              <a:chExt cx="689230" cy="215406"/>
            </a:xfrm>
          </p:grpSpPr>
          <p:sp>
            <p:nvSpPr>
              <p:cNvPr id="24" name="Freeform 24"/>
              <p:cNvSpPr/>
              <p:nvPr/>
            </p:nvSpPr>
            <p:spPr>
              <a:xfrm>
                <a:off x="0" y="0"/>
                <a:ext cx="689230" cy="215406"/>
              </a:xfrm>
              <a:custGeom>
                <a:avLst/>
                <a:gdLst/>
                <a:ahLst/>
                <a:cxnLst/>
                <a:rect l="l" t="t" r="r" b="b"/>
                <a:pathLst>
                  <a:path w="689230" h="215406">
                    <a:moveTo>
                      <a:pt x="0" y="0"/>
                    </a:moveTo>
                    <a:lnTo>
                      <a:pt x="689230" y="0"/>
                    </a:lnTo>
                    <a:lnTo>
                      <a:pt x="689230" y="215406"/>
                    </a:lnTo>
                    <a:lnTo>
                      <a:pt x="0" y="215406"/>
                    </a:lnTo>
                    <a:close/>
                  </a:path>
                </a:pathLst>
              </a:custGeom>
              <a:solidFill>
                <a:srgbClr val="FFFFFF"/>
              </a:solidFill>
            </p:spPr>
            <p:txBody>
              <a:bodyPr/>
              <a:lstStyle/>
              <a:p>
                <a:endParaRPr lang="en-US"/>
              </a:p>
            </p:txBody>
          </p:sp>
          <p:sp>
            <p:nvSpPr>
              <p:cNvPr id="25" name="TextBox 25"/>
              <p:cNvSpPr txBox="1"/>
              <p:nvPr/>
            </p:nvSpPr>
            <p:spPr>
              <a:xfrm>
                <a:off x="0" y="-28575"/>
                <a:ext cx="689230" cy="243981"/>
              </a:xfrm>
              <a:prstGeom prst="rect">
                <a:avLst/>
              </a:prstGeom>
            </p:spPr>
            <p:txBody>
              <a:bodyPr lIns="50800" tIns="50800" rIns="50800" bIns="50800" rtlCol="0" anchor="ctr"/>
              <a:lstStyle/>
              <a:p>
                <a:pPr algn="ctr">
                  <a:lnSpc>
                    <a:spcPts val="2799"/>
                  </a:lnSpc>
                </a:pPr>
                <a:endParaRPr/>
              </a:p>
            </p:txBody>
          </p:sp>
        </p:grpSp>
        <p:sp>
          <p:nvSpPr>
            <p:cNvPr id="26" name="Freeform 26"/>
            <p:cNvSpPr/>
            <p:nvPr/>
          </p:nvSpPr>
          <p:spPr>
            <a:xfrm>
              <a:off x="0" y="83341"/>
              <a:ext cx="2091949" cy="528217"/>
            </a:xfrm>
            <a:custGeom>
              <a:avLst/>
              <a:gdLst/>
              <a:ahLst/>
              <a:cxnLst/>
              <a:rect l="l" t="t" r="r" b="b"/>
              <a:pathLst>
                <a:path w="2091949" h="528217">
                  <a:moveTo>
                    <a:pt x="0" y="0"/>
                  </a:moveTo>
                  <a:lnTo>
                    <a:pt x="2091949" y="0"/>
                  </a:lnTo>
                  <a:lnTo>
                    <a:pt x="2091949" y="528217"/>
                  </a:lnTo>
                  <a:lnTo>
                    <a:pt x="0" y="528217"/>
                  </a:lnTo>
                  <a:lnTo>
                    <a:pt x="0" y="0"/>
                  </a:lnTo>
                  <a:close/>
                </a:path>
              </a:pathLst>
            </a:custGeom>
            <a:blipFill>
              <a:blip r:embed="rId6"/>
              <a:stretch>
                <a:fillRect/>
              </a:stretch>
            </a:blipFill>
          </p:spPr>
          <p:txBody>
            <a:bodyPr/>
            <a:lstStyle/>
            <a:p>
              <a:endParaRPr lang="en-US"/>
            </a:p>
          </p:txBody>
        </p:sp>
      </p:grpSp>
      <p:sp>
        <p:nvSpPr>
          <p:cNvPr id="27" name="TextBox 27"/>
          <p:cNvSpPr txBox="1"/>
          <p:nvPr/>
        </p:nvSpPr>
        <p:spPr>
          <a:xfrm>
            <a:off x="4818562" y="9643669"/>
            <a:ext cx="8435012" cy="346074"/>
          </a:xfrm>
          <a:prstGeom prst="rect">
            <a:avLst/>
          </a:prstGeom>
        </p:spPr>
        <p:txBody>
          <a:bodyPr lIns="0" tIns="0" rIns="0" bIns="0" rtlCol="0" anchor="t">
            <a:spAutoFit/>
          </a:bodyPr>
          <a:lstStyle/>
          <a:p>
            <a:pPr algn="ctr">
              <a:lnSpc>
                <a:spcPts val="1400"/>
              </a:lnSpc>
            </a:pPr>
            <a:r>
              <a:rPr lang="en-US" sz="1000" b="1">
                <a:solidFill>
                  <a:srgbClr val="FFFFFF"/>
                </a:solidFill>
                <a:latin typeface="Montserrat Bold"/>
                <a:ea typeface="Montserrat Bold"/>
                <a:cs typeface="Montserrat Bold"/>
                <a:sym typeface="Montserrat Bold"/>
              </a:rPr>
              <a:t>CONFIDENTIAL: </a:t>
            </a:r>
            <a:r>
              <a:rPr lang="en-US" sz="1000">
                <a:solidFill>
                  <a:srgbClr val="FFFFFF"/>
                </a:solidFill>
                <a:latin typeface="Montserrat"/>
                <a:ea typeface="Montserrat"/>
                <a:cs typeface="Montserrat"/>
                <a:sym typeface="Montserrat"/>
              </a:rPr>
              <a:t>The information in this document belongs to Boston Institute of Analytics LLC. Any unauthorized sharing of this</a:t>
            </a:r>
          </a:p>
          <a:p>
            <a:pPr algn="ctr">
              <a:lnSpc>
                <a:spcPts val="1400"/>
              </a:lnSpc>
            </a:pPr>
            <a:r>
              <a:rPr lang="en-US" sz="1000">
                <a:solidFill>
                  <a:srgbClr val="FFFFFF"/>
                </a:solidFill>
                <a:latin typeface="Montserrat"/>
                <a:ea typeface="Montserrat"/>
                <a:cs typeface="Montserrat"/>
                <a:sym typeface="Montserrat"/>
              </a:rPr>
              <a:t>material is prohibited and subject to legal action under breach of IP and confidentiality clauses.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1517</Words>
  <Application>Microsoft Office PowerPoint</Application>
  <PresentationFormat>Custom</PresentationFormat>
  <Paragraphs>108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Montserrat Bold</vt:lpstr>
      <vt:lpstr>Calibri</vt:lpstr>
      <vt:lpstr>Poppins Bold</vt:lpstr>
      <vt:lpstr>Open Sans Bold</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 Conversion Prediction</dc:title>
  <cp:lastModifiedBy>Utkarsh Raj�</cp:lastModifiedBy>
  <cp:revision>2</cp:revision>
  <dcterms:created xsi:type="dcterms:W3CDTF">2006-08-16T00:00:00Z</dcterms:created>
  <dcterms:modified xsi:type="dcterms:W3CDTF">2025-03-22T07:43:30Z</dcterms:modified>
  <dc:identifier>DAGiXcBsL48</dc:identifier>
</cp:coreProperties>
</file>